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5"/>
  </p:notesMasterIdLst>
  <p:handoutMasterIdLst>
    <p:handoutMasterId r:id="rId26"/>
  </p:handoutMasterIdLst>
  <p:sldIdLst>
    <p:sldId id="390" r:id="rId2"/>
    <p:sldId id="463" r:id="rId3"/>
    <p:sldId id="464" r:id="rId4"/>
    <p:sldId id="445" r:id="rId5"/>
    <p:sldId id="406" r:id="rId6"/>
    <p:sldId id="405" r:id="rId7"/>
    <p:sldId id="392" r:id="rId8"/>
    <p:sldId id="367" r:id="rId9"/>
    <p:sldId id="351" r:id="rId10"/>
    <p:sldId id="408" r:id="rId11"/>
    <p:sldId id="410" r:id="rId12"/>
    <p:sldId id="457" r:id="rId13"/>
    <p:sldId id="416" r:id="rId14"/>
    <p:sldId id="419" r:id="rId15"/>
    <p:sldId id="421" r:id="rId16"/>
    <p:sldId id="423" r:id="rId17"/>
    <p:sldId id="460" r:id="rId18"/>
    <p:sldId id="407" r:id="rId19"/>
    <p:sldId id="462" r:id="rId20"/>
    <p:sldId id="350" r:id="rId21"/>
    <p:sldId id="360" r:id="rId22"/>
    <p:sldId id="359" r:id="rId23"/>
    <p:sldId id="381" r:id="rId24"/>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cha SC. Czertok" initials="SSC" lastIdx="7" clrIdx="0">
    <p:extLst>
      <p:ext uri="{19B8F6BF-5375-455C-9EA6-DF929625EA0E}">
        <p15:presenceInfo xmlns:p15="http://schemas.microsoft.com/office/powerpoint/2012/main" userId="S-1-5-21-1031228590-2795933354-1553624966-1204" providerId="AD"/>
      </p:ext>
    </p:extLst>
  </p:cmAuthor>
  <p:cmAuthor id="2" name="Erwann EG. GUYOMARD" initials="EEG" lastIdx="1" clrIdx="1">
    <p:extLst>
      <p:ext uri="{19B8F6BF-5375-455C-9EA6-DF929625EA0E}">
        <p15:presenceInfo xmlns:p15="http://schemas.microsoft.com/office/powerpoint/2012/main" userId="S-1-5-21-2000478354-1563985344-1060284298-169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F35B2B"/>
    <a:srgbClr val="7BBB56"/>
    <a:srgbClr val="F4E7FF"/>
    <a:srgbClr val="E6FCE0"/>
    <a:srgbClr val="F8E2FA"/>
    <a:srgbClr val="FCEAF9"/>
    <a:srgbClr val="EFD5FF"/>
    <a:srgbClr val="ECCDFF"/>
    <a:srgbClr val="FED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Style léger 1 - Accentuation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Style léger 2 - Accentuation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2833802-FEF1-4C79-8D5D-14CF1EAF98D9}" styleName="Style léger 2 - Accentuation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A111915-BE36-4E01-A7E5-04B1672EAD32}" styleName="Style léger 2 - Accentuation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27" autoAdjust="0"/>
    <p:restoredTop sz="92606" autoAdjust="0"/>
  </p:normalViewPr>
  <p:slideViewPr>
    <p:cSldViewPr snapToGrid="0">
      <p:cViewPr varScale="1">
        <p:scale>
          <a:sx n="66" d="100"/>
          <a:sy n="66" d="100"/>
        </p:scale>
        <p:origin x="450"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2"/>
            <a:ext cx="2946400" cy="498395"/>
          </a:xfrm>
          <a:prstGeom prst="rect">
            <a:avLst/>
          </a:prstGeom>
        </p:spPr>
        <p:txBody>
          <a:bodyPr vert="horz" lIns="91422" tIns="45711" rIns="91422" bIns="45711" rtlCol="0"/>
          <a:lstStyle>
            <a:lvl1pPr algn="l">
              <a:defRPr sz="1300"/>
            </a:lvl1pPr>
          </a:lstStyle>
          <a:p>
            <a:endParaRPr lang="fr-FR"/>
          </a:p>
        </p:txBody>
      </p:sp>
      <p:sp>
        <p:nvSpPr>
          <p:cNvPr id="3" name="Espace réservé de la date 2"/>
          <p:cNvSpPr>
            <a:spLocks noGrp="1"/>
          </p:cNvSpPr>
          <p:nvPr>
            <p:ph type="dt" sz="quarter" idx="1"/>
          </p:nvPr>
        </p:nvSpPr>
        <p:spPr>
          <a:xfrm>
            <a:off x="3849690" y="2"/>
            <a:ext cx="2946400" cy="498395"/>
          </a:xfrm>
          <a:prstGeom prst="rect">
            <a:avLst/>
          </a:prstGeom>
        </p:spPr>
        <p:txBody>
          <a:bodyPr vert="horz" lIns="91422" tIns="45711" rIns="91422" bIns="45711" rtlCol="0"/>
          <a:lstStyle>
            <a:lvl1pPr algn="r">
              <a:defRPr sz="1300"/>
            </a:lvl1pPr>
          </a:lstStyle>
          <a:p>
            <a:fld id="{DBEE203B-6028-4A6C-9A82-E4A44240A4AB}" type="datetimeFigureOut">
              <a:rPr lang="fr-FR" smtClean="0"/>
              <a:pPr/>
              <a:t>05/06/2019</a:t>
            </a:fld>
            <a:endParaRPr lang="fr-FR"/>
          </a:p>
        </p:txBody>
      </p:sp>
      <p:sp>
        <p:nvSpPr>
          <p:cNvPr id="4" name="Espace réservé du pied de page 3"/>
          <p:cNvSpPr>
            <a:spLocks noGrp="1"/>
          </p:cNvSpPr>
          <p:nvPr>
            <p:ph type="ftr" sz="quarter" idx="2"/>
          </p:nvPr>
        </p:nvSpPr>
        <p:spPr>
          <a:xfrm>
            <a:off x="1" y="9428243"/>
            <a:ext cx="2946400" cy="498395"/>
          </a:xfrm>
          <a:prstGeom prst="rect">
            <a:avLst/>
          </a:prstGeom>
        </p:spPr>
        <p:txBody>
          <a:bodyPr vert="horz" lIns="91422" tIns="45711" rIns="91422" bIns="45711" rtlCol="0" anchor="b"/>
          <a:lstStyle>
            <a:lvl1pPr algn="l">
              <a:defRPr sz="1300"/>
            </a:lvl1pPr>
          </a:lstStyle>
          <a:p>
            <a:endParaRPr lang="fr-FR"/>
          </a:p>
        </p:txBody>
      </p:sp>
      <p:sp>
        <p:nvSpPr>
          <p:cNvPr id="5" name="Espace réservé du numéro de diapositive 4"/>
          <p:cNvSpPr>
            <a:spLocks noGrp="1"/>
          </p:cNvSpPr>
          <p:nvPr>
            <p:ph type="sldNum" sz="quarter" idx="3"/>
          </p:nvPr>
        </p:nvSpPr>
        <p:spPr>
          <a:xfrm>
            <a:off x="3849690" y="9428243"/>
            <a:ext cx="2946400" cy="498395"/>
          </a:xfrm>
          <a:prstGeom prst="rect">
            <a:avLst/>
          </a:prstGeom>
        </p:spPr>
        <p:txBody>
          <a:bodyPr vert="horz" lIns="91422" tIns="45711" rIns="91422" bIns="45711" rtlCol="0" anchor="b"/>
          <a:lstStyle>
            <a:lvl1pPr algn="r">
              <a:defRPr sz="1300"/>
            </a:lvl1pPr>
          </a:lstStyle>
          <a:p>
            <a:fld id="{E9DD216B-F65F-4332-81A6-4AFDB917D9E0}" type="slidenum">
              <a:rPr lang="fr-FR" smtClean="0"/>
              <a:pPr/>
              <a:t>‹N°›</a:t>
            </a:fld>
            <a:endParaRPr lang="fr-FR"/>
          </a:p>
        </p:txBody>
      </p:sp>
    </p:spTree>
    <p:extLst>
      <p:ext uri="{BB962C8B-B14F-4D97-AF65-F5344CB8AC3E}">
        <p14:creationId xmlns:p14="http://schemas.microsoft.com/office/powerpoint/2010/main" val="1887387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3" y="1"/>
            <a:ext cx="2946247" cy="498328"/>
          </a:xfrm>
          <a:prstGeom prst="rect">
            <a:avLst/>
          </a:prstGeom>
        </p:spPr>
        <p:txBody>
          <a:bodyPr vert="horz" lIns="92098" tIns="46049" rIns="92098" bIns="46049" rtlCol="0"/>
          <a:lstStyle>
            <a:lvl1pPr algn="l">
              <a:defRPr sz="1300"/>
            </a:lvl1pPr>
          </a:lstStyle>
          <a:p>
            <a:endParaRPr lang="fr-FR"/>
          </a:p>
        </p:txBody>
      </p:sp>
      <p:sp>
        <p:nvSpPr>
          <p:cNvPr id="3" name="Espace réservé de la date 2"/>
          <p:cNvSpPr>
            <a:spLocks noGrp="1"/>
          </p:cNvSpPr>
          <p:nvPr>
            <p:ph type="dt" idx="1"/>
          </p:nvPr>
        </p:nvSpPr>
        <p:spPr>
          <a:xfrm>
            <a:off x="3849826" y="1"/>
            <a:ext cx="2946246" cy="498328"/>
          </a:xfrm>
          <a:prstGeom prst="rect">
            <a:avLst/>
          </a:prstGeom>
        </p:spPr>
        <p:txBody>
          <a:bodyPr vert="horz" lIns="92098" tIns="46049" rIns="92098" bIns="46049" rtlCol="0"/>
          <a:lstStyle>
            <a:lvl1pPr algn="r">
              <a:defRPr sz="1300"/>
            </a:lvl1pPr>
          </a:lstStyle>
          <a:p>
            <a:fld id="{4C40D3E3-CC0B-4DD5-90DC-0503CAC5EE7C}" type="datetimeFigureOut">
              <a:rPr lang="fr-FR" smtClean="0"/>
              <a:pPr/>
              <a:t>05/06/2019</a:t>
            </a:fld>
            <a:endParaRPr lang="fr-FR"/>
          </a:p>
        </p:txBody>
      </p:sp>
      <p:sp>
        <p:nvSpPr>
          <p:cNvPr id="4" name="Espace réservé de l'image des diapositives 3"/>
          <p:cNvSpPr>
            <a:spLocks noGrp="1" noRot="1" noChangeAspect="1"/>
          </p:cNvSpPr>
          <p:nvPr>
            <p:ph type="sldImg" idx="2"/>
          </p:nvPr>
        </p:nvSpPr>
        <p:spPr>
          <a:xfrm>
            <a:off x="1166813" y="1241425"/>
            <a:ext cx="4464050" cy="3348038"/>
          </a:xfrm>
          <a:prstGeom prst="rect">
            <a:avLst/>
          </a:prstGeom>
          <a:noFill/>
          <a:ln w="12700">
            <a:solidFill>
              <a:prstClr val="black"/>
            </a:solidFill>
          </a:ln>
        </p:spPr>
        <p:txBody>
          <a:bodyPr vert="horz" lIns="92098" tIns="46049" rIns="92098" bIns="46049" rtlCol="0" anchor="ctr"/>
          <a:lstStyle/>
          <a:p>
            <a:endParaRPr lang="fr-FR"/>
          </a:p>
        </p:txBody>
      </p:sp>
      <p:sp>
        <p:nvSpPr>
          <p:cNvPr id="5" name="Espace réservé des commentaires 4"/>
          <p:cNvSpPr>
            <a:spLocks noGrp="1"/>
          </p:cNvSpPr>
          <p:nvPr>
            <p:ph type="body" sz="quarter" idx="3"/>
          </p:nvPr>
        </p:nvSpPr>
        <p:spPr>
          <a:xfrm>
            <a:off x="679290" y="4777246"/>
            <a:ext cx="5439101" cy="3908364"/>
          </a:xfrm>
          <a:prstGeom prst="rect">
            <a:avLst/>
          </a:prstGeom>
        </p:spPr>
        <p:txBody>
          <a:bodyPr vert="horz" lIns="92098" tIns="46049" rIns="92098" bIns="46049"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3" y="9428310"/>
            <a:ext cx="2946247" cy="498328"/>
          </a:xfrm>
          <a:prstGeom prst="rect">
            <a:avLst/>
          </a:prstGeom>
        </p:spPr>
        <p:txBody>
          <a:bodyPr vert="horz" lIns="92098" tIns="46049" rIns="92098" bIns="46049"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3849826" y="9428310"/>
            <a:ext cx="2946246" cy="498328"/>
          </a:xfrm>
          <a:prstGeom prst="rect">
            <a:avLst/>
          </a:prstGeom>
        </p:spPr>
        <p:txBody>
          <a:bodyPr vert="horz" lIns="92098" tIns="46049" rIns="92098" bIns="46049" rtlCol="0" anchor="b"/>
          <a:lstStyle>
            <a:lvl1pPr algn="r">
              <a:defRPr sz="1300"/>
            </a:lvl1pPr>
          </a:lstStyle>
          <a:p>
            <a:fld id="{503EC698-EAED-44B9-BDA1-C48D454F4A60}" type="slidenum">
              <a:rPr lang="fr-FR" smtClean="0"/>
              <a:pPr/>
              <a:t>‹N°›</a:t>
            </a:fld>
            <a:endParaRPr lang="fr-FR"/>
          </a:p>
        </p:txBody>
      </p:sp>
    </p:spTree>
    <p:extLst>
      <p:ext uri="{BB962C8B-B14F-4D97-AF65-F5344CB8AC3E}">
        <p14:creationId xmlns:p14="http://schemas.microsoft.com/office/powerpoint/2010/main" val="3768274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14h30 –</a:t>
            </a:r>
            <a:r>
              <a:rPr lang="fr-FR" baseline="0" dirty="0"/>
              <a:t> 14h45 (15 min)</a:t>
            </a:r>
          </a:p>
          <a:p>
            <a:r>
              <a:rPr lang="fr-FR" baseline="0" dirty="0"/>
              <a:t>Intro et échanges préalables</a:t>
            </a:r>
          </a:p>
          <a:p>
            <a:endParaRPr lang="fr-FR" baseline="0" dirty="0"/>
          </a:p>
          <a:p>
            <a:r>
              <a:rPr lang="fr-FR" baseline="0" dirty="0"/>
              <a:t>14h45 15h00 (15 min)</a:t>
            </a:r>
          </a:p>
          <a:p>
            <a:r>
              <a:rPr lang="fr-FR" baseline="0" dirty="0"/>
              <a:t>Les 5 actions de coordination</a:t>
            </a:r>
          </a:p>
          <a:p>
            <a:endParaRPr lang="fr-FR" baseline="0" dirty="0"/>
          </a:p>
          <a:p>
            <a:r>
              <a:rPr lang="fr-FR" baseline="0" dirty="0"/>
              <a:t>15h00 – 15H10 (10 min)</a:t>
            </a:r>
          </a:p>
          <a:p>
            <a:r>
              <a:rPr lang="fr-FR" baseline="0" dirty="0"/>
              <a:t>Discussion sur les 5 actions</a:t>
            </a:r>
          </a:p>
          <a:p>
            <a:endParaRPr lang="fr-FR" baseline="0" dirty="0"/>
          </a:p>
          <a:p>
            <a:r>
              <a:rPr lang="fr-FR" baseline="0" dirty="0"/>
              <a:t>15h10 15H50 (40 min)</a:t>
            </a:r>
          </a:p>
          <a:p>
            <a:r>
              <a:rPr lang="fr-FR" baseline="0" dirty="0"/>
              <a:t>Les 5 actions nécessitant moyens </a:t>
            </a:r>
            <a:r>
              <a:rPr lang="fr-FR" baseline="0" dirty="0" err="1"/>
              <a:t>supp</a:t>
            </a:r>
            <a:endParaRPr lang="fr-FR" baseline="0" dirty="0"/>
          </a:p>
          <a:p>
            <a:endParaRPr lang="fr-FR" baseline="0" dirty="0"/>
          </a:p>
          <a:p>
            <a:r>
              <a:rPr lang="fr-FR" baseline="0" dirty="0"/>
              <a:t>15h50 16h30 (40 min)</a:t>
            </a:r>
          </a:p>
          <a:p>
            <a:r>
              <a:rPr lang="fr-FR" baseline="0" dirty="0"/>
              <a:t>Les 5 actions pour faire autrement</a:t>
            </a:r>
            <a:endParaRPr lang="fr-FR" dirty="0"/>
          </a:p>
        </p:txBody>
      </p:sp>
      <p:sp>
        <p:nvSpPr>
          <p:cNvPr id="4" name="Espace réservé du numéro de diapositive 3"/>
          <p:cNvSpPr>
            <a:spLocks noGrp="1"/>
          </p:cNvSpPr>
          <p:nvPr>
            <p:ph type="sldNum" sz="quarter" idx="10"/>
          </p:nvPr>
        </p:nvSpPr>
        <p:spPr/>
        <p:txBody>
          <a:bodyPr/>
          <a:lstStyle/>
          <a:p>
            <a:fld id="{C59347D2-4B5F-447D-8DC3-6409BCF0EC2E}" type="slidenum">
              <a:rPr lang="fr-FR" smtClean="0">
                <a:solidFill>
                  <a:prstClr val="black"/>
                </a:solidFill>
              </a:rPr>
              <a:pPr/>
              <a:t>1</a:t>
            </a:fld>
            <a:endParaRPr lang="fr-FR">
              <a:solidFill>
                <a:prstClr val="black"/>
              </a:solidFill>
            </a:endParaRPr>
          </a:p>
        </p:txBody>
      </p:sp>
      <p:sp>
        <p:nvSpPr>
          <p:cNvPr id="5" name="Espace réservé du pied de page 4"/>
          <p:cNvSpPr>
            <a:spLocks noGrp="1"/>
          </p:cNvSpPr>
          <p:nvPr>
            <p:ph type="ftr" sz="quarter" idx="11"/>
          </p:nvPr>
        </p:nvSpPr>
        <p:spPr/>
        <p:txBody>
          <a:bodyPr/>
          <a:lstStyle/>
          <a:p>
            <a:endParaRPr lang="fr-FR">
              <a:solidFill>
                <a:prstClr val="black"/>
              </a:solidFill>
            </a:endParaRPr>
          </a:p>
        </p:txBody>
      </p:sp>
    </p:spTree>
    <p:extLst>
      <p:ext uri="{BB962C8B-B14F-4D97-AF65-F5344CB8AC3E}">
        <p14:creationId xmlns:p14="http://schemas.microsoft.com/office/powerpoint/2010/main" val="23407420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03EC698-EAED-44B9-BDA1-C48D454F4A60}" type="slidenum">
              <a:rPr lang="fr-FR" smtClean="0"/>
              <a:pPr/>
              <a:t>15</a:t>
            </a:fld>
            <a:endParaRPr lang="fr-FR"/>
          </a:p>
        </p:txBody>
      </p:sp>
    </p:spTree>
    <p:extLst>
      <p:ext uri="{BB962C8B-B14F-4D97-AF65-F5344CB8AC3E}">
        <p14:creationId xmlns:p14="http://schemas.microsoft.com/office/powerpoint/2010/main" val="13751253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03EC698-EAED-44B9-BDA1-C48D454F4A60}" type="slidenum">
              <a:rPr lang="fr-FR" smtClean="0"/>
              <a:pPr/>
              <a:t>16</a:t>
            </a:fld>
            <a:endParaRPr lang="fr-FR"/>
          </a:p>
        </p:txBody>
      </p:sp>
    </p:spTree>
    <p:extLst>
      <p:ext uri="{BB962C8B-B14F-4D97-AF65-F5344CB8AC3E}">
        <p14:creationId xmlns:p14="http://schemas.microsoft.com/office/powerpoint/2010/main" val="35626564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03EC698-EAED-44B9-BDA1-C48D454F4A60}" type="slidenum">
              <a:rPr lang="fr-FR" smtClean="0"/>
              <a:pPr/>
              <a:t>17</a:t>
            </a:fld>
            <a:endParaRPr lang="fr-FR"/>
          </a:p>
        </p:txBody>
      </p:sp>
    </p:spTree>
    <p:extLst>
      <p:ext uri="{BB962C8B-B14F-4D97-AF65-F5344CB8AC3E}">
        <p14:creationId xmlns:p14="http://schemas.microsoft.com/office/powerpoint/2010/main" val="8675427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03EC698-EAED-44B9-BDA1-C48D454F4A60}" type="slidenum">
              <a:rPr lang="fr-FR" smtClean="0"/>
              <a:pPr/>
              <a:t>19</a:t>
            </a:fld>
            <a:endParaRPr lang="fr-FR"/>
          </a:p>
        </p:txBody>
      </p:sp>
    </p:spTree>
    <p:extLst>
      <p:ext uri="{BB962C8B-B14F-4D97-AF65-F5344CB8AC3E}">
        <p14:creationId xmlns:p14="http://schemas.microsoft.com/office/powerpoint/2010/main" val="29447180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Métiers</a:t>
            </a:r>
            <a:r>
              <a:rPr lang="fr-FR" baseline="0" dirty="0"/>
              <a:t> BTP / hôtellerie / commerce / mécaniciens de bord / pêche</a:t>
            </a:r>
          </a:p>
          <a:p>
            <a:r>
              <a:rPr lang="fr-FR" dirty="0"/>
              <a:t>700 postes à pourvoir identifiés</a:t>
            </a:r>
            <a:r>
              <a:rPr lang="fr-FR" baseline="0" dirty="0"/>
              <a:t> par Pôle Emploi dans le secteur de Saint-Malo</a:t>
            </a:r>
            <a:endParaRPr lang="fr-FR" dirty="0"/>
          </a:p>
        </p:txBody>
      </p:sp>
      <p:sp>
        <p:nvSpPr>
          <p:cNvPr id="4" name="Espace réservé du numéro de diapositive 3"/>
          <p:cNvSpPr>
            <a:spLocks noGrp="1"/>
          </p:cNvSpPr>
          <p:nvPr>
            <p:ph type="sldNum" sz="quarter" idx="10"/>
          </p:nvPr>
        </p:nvSpPr>
        <p:spPr/>
        <p:txBody>
          <a:bodyPr/>
          <a:lstStyle/>
          <a:p>
            <a:fld id="{503EC698-EAED-44B9-BDA1-C48D454F4A60}" type="slidenum">
              <a:rPr lang="fr-FR" smtClean="0"/>
              <a:pPr/>
              <a:t>20</a:t>
            </a:fld>
            <a:endParaRPr lang="fr-FR"/>
          </a:p>
        </p:txBody>
      </p:sp>
    </p:spTree>
    <p:extLst>
      <p:ext uri="{BB962C8B-B14F-4D97-AF65-F5344CB8AC3E}">
        <p14:creationId xmlns:p14="http://schemas.microsoft.com/office/powerpoint/2010/main" val="11045704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03EC698-EAED-44B9-BDA1-C48D454F4A60}" type="slidenum">
              <a:rPr lang="fr-FR" smtClean="0"/>
              <a:pPr/>
              <a:t>21</a:t>
            </a:fld>
            <a:endParaRPr lang="fr-FR"/>
          </a:p>
        </p:txBody>
      </p:sp>
    </p:spTree>
    <p:extLst>
      <p:ext uri="{BB962C8B-B14F-4D97-AF65-F5344CB8AC3E}">
        <p14:creationId xmlns:p14="http://schemas.microsoft.com/office/powerpoint/2010/main" val="22147086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03EC698-EAED-44B9-BDA1-C48D454F4A60}" type="slidenum">
              <a:rPr lang="fr-FR" smtClean="0"/>
              <a:pPr/>
              <a:t>22</a:t>
            </a:fld>
            <a:endParaRPr lang="fr-FR"/>
          </a:p>
        </p:txBody>
      </p:sp>
    </p:spTree>
    <p:extLst>
      <p:ext uri="{BB962C8B-B14F-4D97-AF65-F5344CB8AC3E}">
        <p14:creationId xmlns:p14="http://schemas.microsoft.com/office/powerpoint/2010/main" val="11158328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03EC698-EAED-44B9-BDA1-C48D454F4A60}" type="slidenum">
              <a:rPr lang="fr-FR" smtClean="0"/>
              <a:pPr/>
              <a:t>23</a:t>
            </a:fld>
            <a:endParaRPr lang="fr-FR"/>
          </a:p>
        </p:txBody>
      </p:sp>
    </p:spTree>
    <p:extLst>
      <p:ext uri="{BB962C8B-B14F-4D97-AF65-F5344CB8AC3E}">
        <p14:creationId xmlns:p14="http://schemas.microsoft.com/office/powerpoint/2010/main" val="2765916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03EC698-EAED-44B9-BDA1-C48D454F4A60}" type="slidenum">
              <a:rPr lang="fr-FR" smtClean="0"/>
              <a:pPr/>
              <a:t>5</a:t>
            </a:fld>
            <a:endParaRPr lang="fr-FR"/>
          </a:p>
        </p:txBody>
      </p:sp>
    </p:spTree>
    <p:extLst>
      <p:ext uri="{BB962C8B-B14F-4D97-AF65-F5344CB8AC3E}">
        <p14:creationId xmlns:p14="http://schemas.microsoft.com/office/powerpoint/2010/main" val="1388740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Je déroule</a:t>
            </a:r>
            <a:r>
              <a:rPr lang="fr-FR" baseline="0" dirty="0"/>
              <a:t> les 5 actions de coordination puis temps d’échange</a:t>
            </a:r>
          </a:p>
          <a:p>
            <a:r>
              <a:rPr lang="fr-FR" baseline="0" dirty="0"/>
              <a:t>Ensuite action par action </a:t>
            </a:r>
          </a:p>
          <a:p>
            <a:endParaRPr lang="fr-FR" dirty="0"/>
          </a:p>
        </p:txBody>
      </p:sp>
      <p:sp>
        <p:nvSpPr>
          <p:cNvPr id="4" name="Espace réservé du numéro de diapositive 3"/>
          <p:cNvSpPr>
            <a:spLocks noGrp="1"/>
          </p:cNvSpPr>
          <p:nvPr>
            <p:ph type="sldNum" sz="quarter" idx="10"/>
          </p:nvPr>
        </p:nvSpPr>
        <p:spPr/>
        <p:txBody>
          <a:bodyPr/>
          <a:lstStyle/>
          <a:p>
            <a:fld id="{503EC698-EAED-44B9-BDA1-C48D454F4A60}" type="slidenum">
              <a:rPr lang="fr-FR" smtClean="0"/>
              <a:pPr/>
              <a:t>6</a:t>
            </a:fld>
            <a:endParaRPr lang="fr-FR"/>
          </a:p>
        </p:txBody>
      </p:sp>
    </p:spTree>
    <p:extLst>
      <p:ext uri="{BB962C8B-B14F-4D97-AF65-F5344CB8AC3E}">
        <p14:creationId xmlns:p14="http://schemas.microsoft.com/office/powerpoint/2010/main" val="3048462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03EC698-EAED-44B9-BDA1-C48D454F4A60}" type="slidenum">
              <a:rPr lang="fr-FR" smtClean="0"/>
              <a:pPr/>
              <a:t>8</a:t>
            </a:fld>
            <a:endParaRPr lang="fr-FR"/>
          </a:p>
        </p:txBody>
      </p:sp>
    </p:spTree>
    <p:extLst>
      <p:ext uri="{BB962C8B-B14F-4D97-AF65-F5344CB8AC3E}">
        <p14:creationId xmlns:p14="http://schemas.microsoft.com/office/powerpoint/2010/main" val="3611270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03EC698-EAED-44B9-BDA1-C48D454F4A60}" type="slidenum">
              <a:rPr lang="fr-FR" smtClean="0"/>
              <a:pPr/>
              <a:t>9</a:t>
            </a:fld>
            <a:endParaRPr lang="fr-FR"/>
          </a:p>
        </p:txBody>
      </p:sp>
    </p:spTree>
    <p:extLst>
      <p:ext uri="{BB962C8B-B14F-4D97-AF65-F5344CB8AC3E}">
        <p14:creationId xmlns:p14="http://schemas.microsoft.com/office/powerpoint/2010/main" val="22447581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03EC698-EAED-44B9-BDA1-C48D454F4A60}" type="slidenum">
              <a:rPr lang="fr-FR" smtClean="0"/>
              <a:pPr/>
              <a:t>10</a:t>
            </a:fld>
            <a:endParaRPr lang="fr-FR"/>
          </a:p>
        </p:txBody>
      </p:sp>
    </p:spTree>
    <p:extLst>
      <p:ext uri="{BB962C8B-B14F-4D97-AF65-F5344CB8AC3E}">
        <p14:creationId xmlns:p14="http://schemas.microsoft.com/office/powerpoint/2010/main" val="2781837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03EC698-EAED-44B9-BDA1-C48D454F4A60}" type="slidenum">
              <a:rPr lang="fr-FR" smtClean="0"/>
              <a:pPr/>
              <a:t>11</a:t>
            </a:fld>
            <a:endParaRPr lang="fr-FR"/>
          </a:p>
        </p:txBody>
      </p:sp>
    </p:spTree>
    <p:extLst>
      <p:ext uri="{BB962C8B-B14F-4D97-AF65-F5344CB8AC3E}">
        <p14:creationId xmlns:p14="http://schemas.microsoft.com/office/powerpoint/2010/main" val="8099564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03EC698-EAED-44B9-BDA1-C48D454F4A60}" type="slidenum">
              <a:rPr lang="fr-FR" smtClean="0"/>
              <a:pPr/>
              <a:t>12</a:t>
            </a:fld>
            <a:endParaRPr lang="fr-FR"/>
          </a:p>
        </p:txBody>
      </p:sp>
    </p:spTree>
    <p:extLst>
      <p:ext uri="{BB962C8B-B14F-4D97-AF65-F5344CB8AC3E}">
        <p14:creationId xmlns:p14="http://schemas.microsoft.com/office/powerpoint/2010/main" val="576330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503EC698-EAED-44B9-BDA1-C48D454F4A60}" type="slidenum">
              <a:rPr lang="fr-FR" smtClean="0"/>
              <a:pPr/>
              <a:t>14</a:t>
            </a:fld>
            <a:endParaRPr lang="fr-FR"/>
          </a:p>
        </p:txBody>
      </p:sp>
    </p:spTree>
    <p:extLst>
      <p:ext uri="{BB962C8B-B14F-4D97-AF65-F5344CB8AC3E}">
        <p14:creationId xmlns:p14="http://schemas.microsoft.com/office/powerpoint/2010/main" val="3290061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r>
              <a:rPr lang="fr-FR"/>
              <a:t>16/04/2018</a:t>
            </a:r>
          </a:p>
        </p:txBody>
      </p:sp>
      <p:sp>
        <p:nvSpPr>
          <p:cNvPr id="5" name="Footer Placeholder 4"/>
          <p:cNvSpPr>
            <a:spLocks noGrp="1"/>
          </p:cNvSpPr>
          <p:nvPr>
            <p:ph type="ftr" sz="quarter" idx="11"/>
          </p:nvPr>
        </p:nvSpPr>
        <p:spPr/>
        <p:txBody>
          <a:bodyPr/>
          <a:lstStyle/>
          <a:p>
            <a:r>
              <a:rPr lang="fr-FR"/>
              <a:t>Actualisation du projet de territoire des Communautés du Pays de Saint-Malo</a:t>
            </a:r>
          </a:p>
        </p:txBody>
      </p:sp>
      <p:sp>
        <p:nvSpPr>
          <p:cNvPr id="6" name="Slide Number Placeholder 5"/>
          <p:cNvSpPr>
            <a:spLocks noGrp="1"/>
          </p:cNvSpPr>
          <p:nvPr>
            <p:ph type="sldNum" sz="quarter" idx="12"/>
          </p:nvPr>
        </p:nvSpPr>
        <p:spPr/>
        <p:txBody>
          <a:bodyPr/>
          <a:lstStyle/>
          <a:p>
            <a:fld id="{8A2CB29A-4DED-455A-A5B0-DD1BF471A2D4}" type="slidenum">
              <a:rPr lang="fr-FR" smtClean="0"/>
              <a:pPr/>
              <a:t>‹N°›</a:t>
            </a:fld>
            <a:endParaRPr lang="fr-FR"/>
          </a:p>
        </p:txBody>
      </p:sp>
    </p:spTree>
    <p:extLst>
      <p:ext uri="{BB962C8B-B14F-4D97-AF65-F5344CB8AC3E}">
        <p14:creationId xmlns:p14="http://schemas.microsoft.com/office/powerpoint/2010/main" val="1950681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r>
              <a:rPr lang="fr-FR"/>
              <a:t>16/04/2018</a:t>
            </a:r>
          </a:p>
        </p:txBody>
      </p:sp>
      <p:sp>
        <p:nvSpPr>
          <p:cNvPr id="5" name="Footer Placeholder 4"/>
          <p:cNvSpPr>
            <a:spLocks noGrp="1"/>
          </p:cNvSpPr>
          <p:nvPr>
            <p:ph type="ftr" sz="quarter" idx="11"/>
          </p:nvPr>
        </p:nvSpPr>
        <p:spPr/>
        <p:txBody>
          <a:bodyPr/>
          <a:lstStyle/>
          <a:p>
            <a:r>
              <a:rPr lang="fr-FR"/>
              <a:t>Actualisation du projet de territoire des Communautés du Pays de Saint-Malo</a:t>
            </a:r>
          </a:p>
        </p:txBody>
      </p:sp>
      <p:sp>
        <p:nvSpPr>
          <p:cNvPr id="6" name="Slide Number Placeholder 5"/>
          <p:cNvSpPr>
            <a:spLocks noGrp="1"/>
          </p:cNvSpPr>
          <p:nvPr>
            <p:ph type="sldNum" sz="quarter" idx="12"/>
          </p:nvPr>
        </p:nvSpPr>
        <p:spPr/>
        <p:txBody>
          <a:bodyPr/>
          <a:lstStyle/>
          <a:p>
            <a:fld id="{8A2CB29A-4DED-455A-A5B0-DD1BF471A2D4}" type="slidenum">
              <a:rPr lang="fr-FR" smtClean="0"/>
              <a:pPr/>
              <a:t>‹N°›</a:t>
            </a:fld>
            <a:endParaRPr lang="fr-FR"/>
          </a:p>
        </p:txBody>
      </p:sp>
    </p:spTree>
    <p:extLst>
      <p:ext uri="{BB962C8B-B14F-4D97-AF65-F5344CB8AC3E}">
        <p14:creationId xmlns:p14="http://schemas.microsoft.com/office/powerpoint/2010/main" val="981177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r>
              <a:rPr lang="fr-FR"/>
              <a:t>16/04/2018</a:t>
            </a:r>
          </a:p>
        </p:txBody>
      </p:sp>
      <p:sp>
        <p:nvSpPr>
          <p:cNvPr id="5" name="Footer Placeholder 4"/>
          <p:cNvSpPr>
            <a:spLocks noGrp="1"/>
          </p:cNvSpPr>
          <p:nvPr>
            <p:ph type="ftr" sz="quarter" idx="11"/>
          </p:nvPr>
        </p:nvSpPr>
        <p:spPr/>
        <p:txBody>
          <a:bodyPr/>
          <a:lstStyle/>
          <a:p>
            <a:r>
              <a:rPr lang="fr-FR"/>
              <a:t>Actualisation du projet de territoire des Communautés du Pays de Saint-Malo</a:t>
            </a:r>
          </a:p>
        </p:txBody>
      </p:sp>
      <p:sp>
        <p:nvSpPr>
          <p:cNvPr id="6" name="Slide Number Placeholder 5"/>
          <p:cNvSpPr>
            <a:spLocks noGrp="1"/>
          </p:cNvSpPr>
          <p:nvPr>
            <p:ph type="sldNum" sz="quarter" idx="12"/>
          </p:nvPr>
        </p:nvSpPr>
        <p:spPr/>
        <p:txBody>
          <a:bodyPr/>
          <a:lstStyle/>
          <a:p>
            <a:fld id="{8A2CB29A-4DED-455A-A5B0-DD1BF471A2D4}" type="slidenum">
              <a:rPr lang="fr-FR" smtClean="0"/>
              <a:pPr/>
              <a:t>‹N°›</a:t>
            </a:fld>
            <a:endParaRPr lang="fr-FR"/>
          </a:p>
        </p:txBody>
      </p:sp>
    </p:spTree>
    <p:extLst>
      <p:ext uri="{BB962C8B-B14F-4D97-AF65-F5344CB8AC3E}">
        <p14:creationId xmlns:p14="http://schemas.microsoft.com/office/powerpoint/2010/main" val="3590748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r>
              <a:rPr lang="fr-FR"/>
              <a:t>16/04/2018</a:t>
            </a:r>
          </a:p>
        </p:txBody>
      </p:sp>
      <p:sp>
        <p:nvSpPr>
          <p:cNvPr id="5" name="Footer Placeholder 4"/>
          <p:cNvSpPr>
            <a:spLocks noGrp="1"/>
          </p:cNvSpPr>
          <p:nvPr>
            <p:ph type="ftr" sz="quarter" idx="11"/>
          </p:nvPr>
        </p:nvSpPr>
        <p:spPr/>
        <p:txBody>
          <a:bodyPr/>
          <a:lstStyle/>
          <a:p>
            <a:r>
              <a:rPr lang="fr-FR"/>
              <a:t>Actualisation du projet de territoire des Communautés du Pays de Saint-Malo</a:t>
            </a:r>
          </a:p>
        </p:txBody>
      </p:sp>
      <p:sp>
        <p:nvSpPr>
          <p:cNvPr id="6" name="Slide Number Placeholder 5"/>
          <p:cNvSpPr>
            <a:spLocks noGrp="1"/>
          </p:cNvSpPr>
          <p:nvPr>
            <p:ph type="sldNum" sz="quarter" idx="12"/>
          </p:nvPr>
        </p:nvSpPr>
        <p:spPr/>
        <p:txBody>
          <a:bodyPr/>
          <a:lstStyle/>
          <a:p>
            <a:fld id="{8A2CB29A-4DED-455A-A5B0-DD1BF471A2D4}" type="slidenum">
              <a:rPr lang="fr-FR" smtClean="0"/>
              <a:pPr/>
              <a:t>‹N°›</a:t>
            </a:fld>
            <a:endParaRPr lang="fr-FR"/>
          </a:p>
        </p:txBody>
      </p:sp>
    </p:spTree>
    <p:extLst>
      <p:ext uri="{BB962C8B-B14F-4D97-AF65-F5344CB8AC3E}">
        <p14:creationId xmlns:p14="http://schemas.microsoft.com/office/powerpoint/2010/main" val="4069938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r>
              <a:rPr lang="fr-FR"/>
              <a:t>16/04/2018</a:t>
            </a:r>
          </a:p>
        </p:txBody>
      </p:sp>
      <p:sp>
        <p:nvSpPr>
          <p:cNvPr id="5" name="Footer Placeholder 4"/>
          <p:cNvSpPr>
            <a:spLocks noGrp="1"/>
          </p:cNvSpPr>
          <p:nvPr>
            <p:ph type="ftr" sz="quarter" idx="11"/>
          </p:nvPr>
        </p:nvSpPr>
        <p:spPr/>
        <p:txBody>
          <a:bodyPr/>
          <a:lstStyle/>
          <a:p>
            <a:r>
              <a:rPr lang="fr-FR"/>
              <a:t>Actualisation du projet de territoire des Communautés du Pays de Saint-Malo</a:t>
            </a:r>
          </a:p>
        </p:txBody>
      </p:sp>
      <p:sp>
        <p:nvSpPr>
          <p:cNvPr id="6" name="Slide Number Placeholder 5"/>
          <p:cNvSpPr>
            <a:spLocks noGrp="1"/>
          </p:cNvSpPr>
          <p:nvPr>
            <p:ph type="sldNum" sz="quarter" idx="12"/>
          </p:nvPr>
        </p:nvSpPr>
        <p:spPr/>
        <p:txBody>
          <a:bodyPr/>
          <a:lstStyle/>
          <a:p>
            <a:fld id="{8A2CB29A-4DED-455A-A5B0-DD1BF471A2D4}" type="slidenum">
              <a:rPr lang="fr-FR" smtClean="0"/>
              <a:pPr/>
              <a:t>‹N°›</a:t>
            </a:fld>
            <a:endParaRPr lang="fr-FR"/>
          </a:p>
        </p:txBody>
      </p:sp>
    </p:spTree>
    <p:extLst>
      <p:ext uri="{BB962C8B-B14F-4D97-AF65-F5344CB8AC3E}">
        <p14:creationId xmlns:p14="http://schemas.microsoft.com/office/powerpoint/2010/main" val="372959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r>
              <a:rPr lang="fr-FR"/>
              <a:t>16/04/2018</a:t>
            </a:r>
          </a:p>
        </p:txBody>
      </p:sp>
      <p:sp>
        <p:nvSpPr>
          <p:cNvPr id="6" name="Footer Placeholder 5"/>
          <p:cNvSpPr>
            <a:spLocks noGrp="1"/>
          </p:cNvSpPr>
          <p:nvPr>
            <p:ph type="ftr" sz="quarter" idx="11"/>
          </p:nvPr>
        </p:nvSpPr>
        <p:spPr/>
        <p:txBody>
          <a:bodyPr/>
          <a:lstStyle/>
          <a:p>
            <a:r>
              <a:rPr lang="fr-FR"/>
              <a:t>Actualisation du projet de territoire des Communautés du Pays de Saint-Malo</a:t>
            </a:r>
          </a:p>
        </p:txBody>
      </p:sp>
      <p:sp>
        <p:nvSpPr>
          <p:cNvPr id="7" name="Slide Number Placeholder 6"/>
          <p:cNvSpPr>
            <a:spLocks noGrp="1"/>
          </p:cNvSpPr>
          <p:nvPr>
            <p:ph type="sldNum" sz="quarter" idx="12"/>
          </p:nvPr>
        </p:nvSpPr>
        <p:spPr/>
        <p:txBody>
          <a:bodyPr/>
          <a:lstStyle/>
          <a:p>
            <a:fld id="{8A2CB29A-4DED-455A-A5B0-DD1BF471A2D4}" type="slidenum">
              <a:rPr lang="fr-FR" smtClean="0"/>
              <a:pPr/>
              <a:t>‹N°›</a:t>
            </a:fld>
            <a:endParaRPr lang="fr-FR"/>
          </a:p>
        </p:txBody>
      </p:sp>
    </p:spTree>
    <p:extLst>
      <p:ext uri="{BB962C8B-B14F-4D97-AF65-F5344CB8AC3E}">
        <p14:creationId xmlns:p14="http://schemas.microsoft.com/office/powerpoint/2010/main" val="334403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r>
              <a:rPr lang="fr-FR"/>
              <a:t>16/04/2018</a:t>
            </a:r>
          </a:p>
        </p:txBody>
      </p:sp>
      <p:sp>
        <p:nvSpPr>
          <p:cNvPr id="8" name="Footer Placeholder 7"/>
          <p:cNvSpPr>
            <a:spLocks noGrp="1"/>
          </p:cNvSpPr>
          <p:nvPr>
            <p:ph type="ftr" sz="quarter" idx="11"/>
          </p:nvPr>
        </p:nvSpPr>
        <p:spPr/>
        <p:txBody>
          <a:bodyPr/>
          <a:lstStyle/>
          <a:p>
            <a:r>
              <a:rPr lang="fr-FR"/>
              <a:t>Actualisation du projet de territoire des Communautés du Pays de Saint-Malo</a:t>
            </a:r>
          </a:p>
        </p:txBody>
      </p:sp>
      <p:sp>
        <p:nvSpPr>
          <p:cNvPr id="9" name="Slide Number Placeholder 8"/>
          <p:cNvSpPr>
            <a:spLocks noGrp="1"/>
          </p:cNvSpPr>
          <p:nvPr>
            <p:ph type="sldNum" sz="quarter" idx="12"/>
          </p:nvPr>
        </p:nvSpPr>
        <p:spPr/>
        <p:txBody>
          <a:bodyPr/>
          <a:lstStyle/>
          <a:p>
            <a:fld id="{8A2CB29A-4DED-455A-A5B0-DD1BF471A2D4}" type="slidenum">
              <a:rPr lang="fr-FR" smtClean="0"/>
              <a:pPr/>
              <a:t>‹N°›</a:t>
            </a:fld>
            <a:endParaRPr lang="fr-FR"/>
          </a:p>
        </p:txBody>
      </p:sp>
    </p:spTree>
    <p:extLst>
      <p:ext uri="{BB962C8B-B14F-4D97-AF65-F5344CB8AC3E}">
        <p14:creationId xmlns:p14="http://schemas.microsoft.com/office/powerpoint/2010/main" val="819868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r>
              <a:rPr lang="fr-FR"/>
              <a:t>16/04/2018</a:t>
            </a:r>
          </a:p>
        </p:txBody>
      </p:sp>
      <p:sp>
        <p:nvSpPr>
          <p:cNvPr id="4" name="Footer Placeholder 3"/>
          <p:cNvSpPr>
            <a:spLocks noGrp="1"/>
          </p:cNvSpPr>
          <p:nvPr>
            <p:ph type="ftr" sz="quarter" idx="11"/>
          </p:nvPr>
        </p:nvSpPr>
        <p:spPr/>
        <p:txBody>
          <a:bodyPr/>
          <a:lstStyle/>
          <a:p>
            <a:r>
              <a:rPr lang="fr-FR"/>
              <a:t>Actualisation du projet de territoire des Communautés du Pays de Saint-Malo</a:t>
            </a:r>
          </a:p>
        </p:txBody>
      </p:sp>
      <p:sp>
        <p:nvSpPr>
          <p:cNvPr id="5" name="Slide Number Placeholder 4"/>
          <p:cNvSpPr>
            <a:spLocks noGrp="1"/>
          </p:cNvSpPr>
          <p:nvPr>
            <p:ph type="sldNum" sz="quarter" idx="12"/>
          </p:nvPr>
        </p:nvSpPr>
        <p:spPr/>
        <p:txBody>
          <a:bodyPr/>
          <a:lstStyle/>
          <a:p>
            <a:fld id="{8A2CB29A-4DED-455A-A5B0-DD1BF471A2D4}" type="slidenum">
              <a:rPr lang="fr-FR" smtClean="0"/>
              <a:pPr/>
              <a:t>‹N°›</a:t>
            </a:fld>
            <a:endParaRPr lang="fr-FR"/>
          </a:p>
        </p:txBody>
      </p:sp>
    </p:spTree>
    <p:extLst>
      <p:ext uri="{BB962C8B-B14F-4D97-AF65-F5344CB8AC3E}">
        <p14:creationId xmlns:p14="http://schemas.microsoft.com/office/powerpoint/2010/main" val="3994824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fr-FR"/>
              <a:t>16/04/2018</a:t>
            </a:r>
          </a:p>
        </p:txBody>
      </p:sp>
      <p:sp>
        <p:nvSpPr>
          <p:cNvPr id="3" name="Footer Placeholder 2"/>
          <p:cNvSpPr>
            <a:spLocks noGrp="1"/>
          </p:cNvSpPr>
          <p:nvPr>
            <p:ph type="ftr" sz="quarter" idx="11"/>
          </p:nvPr>
        </p:nvSpPr>
        <p:spPr/>
        <p:txBody>
          <a:bodyPr/>
          <a:lstStyle/>
          <a:p>
            <a:r>
              <a:rPr lang="fr-FR"/>
              <a:t>Actualisation du projet de territoire des Communautés du Pays de Saint-Malo</a:t>
            </a:r>
          </a:p>
        </p:txBody>
      </p:sp>
      <p:sp>
        <p:nvSpPr>
          <p:cNvPr id="4" name="Slide Number Placeholder 3"/>
          <p:cNvSpPr>
            <a:spLocks noGrp="1"/>
          </p:cNvSpPr>
          <p:nvPr>
            <p:ph type="sldNum" sz="quarter" idx="12"/>
          </p:nvPr>
        </p:nvSpPr>
        <p:spPr/>
        <p:txBody>
          <a:bodyPr/>
          <a:lstStyle/>
          <a:p>
            <a:fld id="{8A2CB29A-4DED-455A-A5B0-DD1BF471A2D4}" type="slidenum">
              <a:rPr lang="fr-FR" smtClean="0"/>
              <a:pPr/>
              <a:t>‹N°›</a:t>
            </a:fld>
            <a:endParaRPr lang="fr-FR"/>
          </a:p>
        </p:txBody>
      </p:sp>
    </p:spTree>
    <p:extLst>
      <p:ext uri="{BB962C8B-B14F-4D97-AF65-F5344CB8AC3E}">
        <p14:creationId xmlns:p14="http://schemas.microsoft.com/office/powerpoint/2010/main" val="1454358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r>
              <a:rPr lang="fr-FR"/>
              <a:t>16/04/2018</a:t>
            </a:r>
          </a:p>
        </p:txBody>
      </p:sp>
      <p:sp>
        <p:nvSpPr>
          <p:cNvPr id="6" name="Footer Placeholder 5"/>
          <p:cNvSpPr>
            <a:spLocks noGrp="1"/>
          </p:cNvSpPr>
          <p:nvPr>
            <p:ph type="ftr" sz="quarter" idx="11"/>
          </p:nvPr>
        </p:nvSpPr>
        <p:spPr/>
        <p:txBody>
          <a:bodyPr/>
          <a:lstStyle/>
          <a:p>
            <a:r>
              <a:rPr lang="fr-FR"/>
              <a:t>Actualisation du projet de territoire des Communautés du Pays de Saint-Malo</a:t>
            </a:r>
          </a:p>
        </p:txBody>
      </p:sp>
      <p:sp>
        <p:nvSpPr>
          <p:cNvPr id="7" name="Slide Number Placeholder 6"/>
          <p:cNvSpPr>
            <a:spLocks noGrp="1"/>
          </p:cNvSpPr>
          <p:nvPr>
            <p:ph type="sldNum" sz="quarter" idx="12"/>
          </p:nvPr>
        </p:nvSpPr>
        <p:spPr/>
        <p:txBody>
          <a:bodyPr/>
          <a:lstStyle/>
          <a:p>
            <a:fld id="{8A2CB29A-4DED-455A-A5B0-DD1BF471A2D4}" type="slidenum">
              <a:rPr lang="fr-FR" smtClean="0"/>
              <a:pPr/>
              <a:t>‹N°›</a:t>
            </a:fld>
            <a:endParaRPr lang="fr-FR"/>
          </a:p>
        </p:txBody>
      </p:sp>
    </p:spTree>
    <p:extLst>
      <p:ext uri="{BB962C8B-B14F-4D97-AF65-F5344CB8AC3E}">
        <p14:creationId xmlns:p14="http://schemas.microsoft.com/office/powerpoint/2010/main" val="2793907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r>
              <a:rPr lang="fr-FR"/>
              <a:t>16/04/2018</a:t>
            </a:r>
          </a:p>
        </p:txBody>
      </p:sp>
      <p:sp>
        <p:nvSpPr>
          <p:cNvPr id="6" name="Footer Placeholder 5"/>
          <p:cNvSpPr>
            <a:spLocks noGrp="1"/>
          </p:cNvSpPr>
          <p:nvPr>
            <p:ph type="ftr" sz="quarter" idx="11"/>
          </p:nvPr>
        </p:nvSpPr>
        <p:spPr/>
        <p:txBody>
          <a:bodyPr/>
          <a:lstStyle/>
          <a:p>
            <a:r>
              <a:rPr lang="fr-FR"/>
              <a:t>Actualisation du projet de territoire des Communautés du Pays de Saint-Malo</a:t>
            </a:r>
          </a:p>
        </p:txBody>
      </p:sp>
      <p:sp>
        <p:nvSpPr>
          <p:cNvPr id="7" name="Slide Number Placeholder 6"/>
          <p:cNvSpPr>
            <a:spLocks noGrp="1"/>
          </p:cNvSpPr>
          <p:nvPr>
            <p:ph type="sldNum" sz="quarter" idx="12"/>
          </p:nvPr>
        </p:nvSpPr>
        <p:spPr/>
        <p:txBody>
          <a:bodyPr/>
          <a:lstStyle/>
          <a:p>
            <a:fld id="{8A2CB29A-4DED-455A-A5B0-DD1BF471A2D4}" type="slidenum">
              <a:rPr lang="fr-FR" smtClean="0"/>
              <a:pPr/>
              <a:t>‹N°›</a:t>
            </a:fld>
            <a:endParaRPr lang="fr-FR"/>
          </a:p>
        </p:txBody>
      </p:sp>
    </p:spTree>
    <p:extLst>
      <p:ext uri="{BB962C8B-B14F-4D97-AF65-F5344CB8AC3E}">
        <p14:creationId xmlns:p14="http://schemas.microsoft.com/office/powerpoint/2010/main" val="2602459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r>
              <a:rPr lang="fr-FR"/>
              <a:t>16/04/2018</a:t>
            </a: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r>
              <a:rPr lang="fr-FR"/>
              <a:t>Actualisation du projet de territoire des Communautés du Pays de Saint-Malo</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8A2CB29A-4DED-455A-A5B0-DD1BF471A2D4}" type="slidenum">
              <a:rPr lang="fr-FR" smtClean="0"/>
              <a:pPr/>
              <a:t>‹N°›</a:t>
            </a:fld>
            <a:endParaRPr lang="fr-FR"/>
          </a:p>
        </p:txBody>
      </p:sp>
    </p:spTree>
    <p:extLst>
      <p:ext uri="{BB962C8B-B14F-4D97-AF65-F5344CB8AC3E}">
        <p14:creationId xmlns:p14="http://schemas.microsoft.com/office/powerpoint/2010/main" val="2449557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image" Target="../media/image11.jpe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image" Target="../media/image14.png"/><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image" Target="../media/image11.jpe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1.jpe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38517" y="811055"/>
            <a:ext cx="2720894" cy="9575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4" name="ZoneTexte 3"/>
          <p:cNvSpPr txBox="1"/>
          <p:nvPr/>
        </p:nvSpPr>
        <p:spPr>
          <a:xfrm>
            <a:off x="606711" y="2295428"/>
            <a:ext cx="8014447" cy="646331"/>
          </a:xfrm>
          <a:prstGeom prst="rect">
            <a:avLst/>
          </a:prstGeom>
          <a:solidFill>
            <a:schemeClr val="bg1"/>
          </a:solidFill>
        </p:spPr>
        <p:txBody>
          <a:bodyPr wrap="square" rtlCol="0">
            <a:spAutoFit/>
          </a:bodyPr>
          <a:lstStyle/>
          <a:p>
            <a:pPr algn="ctr"/>
            <a:endParaRPr lang="fr-FR" sz="3600" dirty="0">
              <a:solidFill>
                <a:srgbClr val="7BBB56"/>
              </a:solidFill>
              <a:ea typeface="DejaVu Sans" panose="020B0603030804020204" pitchFamily="34" charset="0"/>
              <a:cs typeface="DejaVu Sans" panose="020B0603030804020204" pitchFamily="34" charset="0"/>
            </a:endParaRPr>
          </a:p>
        </p:txBody>
      </p:sp>
      <p:pic>
        <p:nvPicPr>
          <p:cNvPr id="2051" name="Picture 3" descr="C:\Users\manonloisel\Desktop\01. Logo.png"/>
          <p:cNvPicPr>
            <a:picLocks noChangeAspect="1" noChangeArrowheads="1"/>
          </p:cNvPicPr>
          <p:nvPr/>
        </p:nvPicPr>
        <p:blipFill>
          <a:blip r:embed="rId3" cstate="print"/>
          <a:srcRect/>
          <a:stretch>
            <a:fillRect/>
          </a:stretch>
        </p:blipFill>
        <p:spPr bwMode="auto">
          <a:xfrm>
            <a:off x="7974335" y="6191868"/>
            <a:ext cx="960025" cy="447479"/>
          </a:xfrm>
          <a:prstGeom prst="rect">
            <a:avLst/>
          </a:prstGeom>
          <a:noFill/>
        </p:spPr>
      </p:pic>
      <p:sp>
        <p:nvSpPr>
          <p:cNvPr id="7" name="ZoneTexte 6"/>
          <p:cNvSpPr txBox="1"/>
          <p:nvPr/>
        </p:nvSpPr>
        <p:spPr>
          <a:xfrm>
            <a:off x="1584984" y="4022583"/>
            <a:ext cx="6293633" cy="923330"/>
          </a:xfrm>
          <a:prstGeom prst="rect">
            <a:avLst/>
          </a:prstGeom>
          <a:noFill/>
        </p:spPr>
        <p:txBody>
          <a:bodyPr wrap="square" rtlCol="0">
            <a:spAutoFit/>
          </a:bodyPr>
          <a:lstStyle/>
          <a:p>
            <a:pPr algn="ctr"/>
            <a:r>
              <a:rPr lang="fr-FR" b="1" dirty="0">
                <a:solidFill>
                  <a:prstClr val="black"/>
                </a:solidFill>
                <a:latin typeface="Titillium" pitchFamily="50" charset="0"/>
              </a:rPr>
              <a:t>PROPOSITION D’ACTIONS A ENGAGER D’ICI 2020</a:t>
            </a:r>
          </a:p>
          <a:p>
            <a:pPr algn="ctr"/>
            <a:endParaRPr lang="fr-FR" b="1" dirty="0">
              <a:solidFill>
                <a:prstClr val="black"/>
              </a:solidFill>
            </a:endParaRPr>
          </a:p>
          <a:p>
            <a:pPr algn="ctr"/>
            <a:endParaRPr lang="fr-FR" dirty="0">
              <a:solidFill>
                <a:prstClr val="black"/>
              </a:solidFill>
              <a:latin typeface="Titillium" pitchFamily="50" charset="0"/>
            </a:endParaRPr>
          </a:p>
        </p:txBody>
      </p:sp>
      <p:sp>
        <p:nvSpPr>
          <p:cNvPr id="8" name="Espace réservé du contenu 2"/>
          <p:cNvSpPr txBox="1">
            <a:spLocks/>
          </p:cNvSpPr>
          <p:nvPr/>
        </p:nvSpPr>
        <p:spPr>
          <a:xfrm>
            <a:off x="447760" y="2343460"/>
            <a:ext cx="8369215" cy="980765"/>
          </a:xfrm>
          <a:prstGeom prst="rect">
            <a:avLst/>
          </a:prstGeom>
          <a:solidFill>
            <a:srgbClr val="7F7F7F">
              <a:alpha val="50196"/>
            </a:srgbClr>
          </a:solidFill>
        </p:spPr>
        <p:txBody>
          <a:bodyPr vert="horz" lIns="91440" tIns="45720" rIns="91440" bIns="45720" rtlCol="0">
            <a:normAutofit lnSpcReduction="10000"/>
          </a:bodyPr>
          <a:lstStyle/>
          <a:p>
            <a:pPr lvl="0" algn="ctr">
              <a:lnSpc>
                <a:spcPct val="90000"/>
              </a:lnSpc>
              <a:spcBef>
                <a:spcPts val="1000"/>
              </a:spcBef>
            </a:pPr>
            <a:r>
              <a:rPr lang="fr-FR" sz="2800" b="1" dirty="0">
                <a:solidFill>
                  <a:schemeClr val="bg1"/>
                </a:solidFill>
                <a:latin typeface="Titillium" pitchFamily="50" charset="0"/>
                <a:ea typeface="Calibri" pitchFamily="34" charset="0"/>
                <a:cs typeface="Times New Roman" pitchFamily="18" charset="0"/>
              </a:rPr>
              <a:t>Projet de territoire</a:t>
            </a:r>
          </a:p>
          <a:p>
            <a:pPr lvl="0" algn="ctr">
              <a:lnSpc>
                <a:spcPct val="90000"/>
              </a:lnSpc>
              <a:spcBef>
                <a:spcPts val="1000"/>
              </a:spcBef>
            </a:pPr>
            <a:r>
              <a:rPr lang="fr-FR" sz="2800" b="1" dirty="0">
                <a:solidFill>
                  <a:schemeClr val="bg1"/>
                </a:solidFill>
                <a:latin typeface="Titillium" pitchFamily="50" charset="0"/>
                <a:ea typeface="Calibri" pitchFamily="34" charset="0"/>
                <a:cs typeface="Times New Roman" pitchFamily="18" charset="0"/>
              </a:rPr>
              <a:t>des Communautés du pays de Saint-Malo</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1600" b="0" i="0" u="none" strike="noStrike" kern="1200" cap="none" spc="0" normalizeH="0" baseline="0" noProof="0" dirty="0">
              <a:ln>
                <a:noFill/>
              </a:ln>
              <a:solidFill>
                <a:prstClr val="black"/>
              </a:solidFill>
              <a:effectLst/>
              <a:uLnTx/>
              <a:uFillTx/>
              <a:latin typeface="Calibri Light"/>
              <a:ea typeface="Calibri" pitchFamily="34" charset="0"/>
              <a:cs typeface="Times New Roman" pitchFamily="18" charset="0"/>
            </a:endParaRPr>
          </a:p>
          <a:p>
            <a:pPr marL="228600" marR="0" lvl="0" indent="-228600" algn="l" defTabSz="914400" rtl="0" eaLnBrk="1" fontAlgn="auto" latinLnBrk="0" hangingPunct="1">
              <a:lnSpc>
                <a:spcPct val="90000"/>
              </a:lnSpc>
              <a:spcBef>
                <a:spcPts val="1000"/>
              </a:spcBef>
              <a:spcAft>
                <a:spcPts val="0"/>
              </a:spcAft>
              <a:buClrTx/>
              <a:buSzTx/>
              <a:tabLst/>
              <a:defRPr/>
            </a:pPr>
            <a:endParaRPr kumimoji="0" lang="fr-FR" sz="1500" b="1" i="0" u="none" strike="noStrike" kern="1200" cap="none" spc="0" normalizeH="0" baseline="0" noProof="0" dirty="0">
              <a:ln>
                <a:noFill/>
              </a:ln>
              <a:solidFill>
                <a:schemeClr val="tx1"/>
              </a:solidFill>
              <a:effectLst/>
              <a:uLnTx/>
              <a:uFillTx/>
              <a:latin typeface="+mj-lt"/>
              <a:ea typeface="Calibri" pitchFamily="34" charset="0"/>
              <a:cs typeface="Times New Roman" pitchFamily="18" charset="0"/>
            </a:endParaRPr>
          </a:p>
        </p:txBody>
      </p:sp>
      <p:pic>
        <p:nvPicPr>
          <p:cNvPr id="10" name="Imag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4855" y="440329"/>
            <a:ext cx="3693377" cy="1694570"/>
          </a:xfrm>
          <a:prstGeom prst="rect">
            <a:avLst/>
          </a:prstGeom>
        </p:spPr>
      </p:pic>
    </p:spTree>
    <p:extLst>
      <p:ext uri="{BB962C8B-B14F-4D97-AF65-F5344CB8AC3E}">
        <p14:creationId xmlns:p14="http://schemas.microsoft.com/office/powerpoint/2010/main" val="3361225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a:xfrm>
            <a:off x="6660166" y="6356351"/>
            <a:ext cx="2057400" cy="365125"/>
          </a:xfrm>
        </p:spPr>
        <p:txBody>
          <a:bodyPr/>
          <a:lstStyle/>
          <a:p>
            <a:fld id="{8A2CB29A-4DED-455A-A5B0-DD1BF471A2D4}" type="slidenum">
              <a:rPr lang="fr-FR" smtClean="0">
                <a:solidFill>
                  <a:schemeClr val="tx1"/>
                </a:solidFill>
              </a:rPr>
              <a:pPr/>
              <a:t>10</a:t>
            </a:fld>
            <a:endParaRPr lang="fr-FR" dirty="0">
              <a:solidFill>
                <a:schemeClr val="tx1"/>
              </a:solidFill>
            </a:endParaRPr>
          </a:p>
        </p:txBody>
      </p:sp>
      <p:sp>
        <p:nvSpPr>
          <p:cNvPr id="56" name="ZoneTexte 55"/>
          <p:cNvSpPr txBox="1"/>
          <p:nvPr/>
        </p:nvSpPr>
        <p:spPr>
          <a:xfrm>
            <a:off x="525819" y="257175"/>
            <a:ext cx="8324852" cy="369332"/>
          </a:xfrm>
          <a:prstGeom prst="rect">
            <a:avLst/>
          </a:prstGeom>
          <a:solidFill>
            <a:schemeClr val="accent1"/>
          </a:solidFill>
        </p:spPr>
        <p:txBody>
          <a:bodyPr wrap="square" rtlCol="0">
            <a:spAutoFit/>
          </a:bodyPr>
          <a:lstStyle/>
          <a:p>
            <a:r>
              <a:rPr lang="fr-FR" dirty="0">
                <a:solidFill>
                  <a:schemeClr val="bg1"/>
                </a:solidFill>
              </a:rPr>
              <a:t>Converger vers un outil ADS et un observatoire de l’habitat commun</a:t>
            </a:r>
          </a:p>
        </p:txBody>
      </p:sp>
      <p:sp>
        <p:nvSpPr>
          <p:cNvPr id="63" name="ZoneTexte 62"/>
          <p:cNvSpPr txBox="1"/>
          <p:nvPr/>
        </p:nvSpPr>
        <p:spPr>
          <a:xfrm>
            <a:off x="497246" y="733425"/>
            <a:ext cx="3743014" cy="1154162"/>
          </a:xfrm>
          <a:prstGeom prst="rect">
            <a:avLst/>
          </a:prstGeom>
          <a:solidFill>
            <a:schemeClr val="bg1">
              <a:lumMod val="95000"/>
            </a:schemeClr>
          </a:solidFill>
        </p:spPr>
        <p:txBody>
          <a:bodyPr wrap="square" rtlCol="0">
            <a:spAutoFit/>
          </a:bodyPr>
          <a:lstStyle/>
          <a:p>
            <a:r>
              <a:rPr lang="fr-FR" sz="1600" dirty="0"/>
              <a:t>1 / Objectifs : </a:t>
            </a:r>
          </a:p>
          <a:p>
            <a:pPr>
              <a:spcAft>
                <a:spcPts val="600"/>
              </a:spcAft>
            </a:pPr>
            <a:r>
              <a:rPr lang="fr-FR" sz="1200" dirty="0">
                <a:solidFill>
                  <a:schemeClr val="tx1">
                    <a:lumMod val="50000"/>
                    <a:lumOff val="50000"/>
                  </a:schemeClr>
                </a:solidFill>
              </a:rPr>
              <a:t>Converger vers des outils communs d’instruction et de suivi du foncier / logement</a:t>
            </a:r>
          </a:p>
          <a:p>
            <a:pPr>
              <a:spcAft>
                <a:spcPts val="600"/>
              </a:spcAft>
            </a:pPr>
            <a:r>
              <a:rPr lang="fr-FR" sz="1200" dirty="0">
                <a:solidFill>
                  <a:schemeClr val="tx1">
                    <a:lumMod val="50000"/>
                    <a:lumOff val="50000"/>
                  </a:schemeClr>
                </a:solidFill>
              </a:rPr>
              <a:t>Passer de la production d’un SIG commun à son utilisation commune</a:t>
            </a:r>
          </a:p>
        </p:txBody>
      </p:sp>
      <p:cxnSp>
        <p:nvCxnSpPr>
          <p:cNvPr id="65" name="Connecteur droit 64"/>
          <p:cNvCxnSpPr/>
          <p:nvPr/>
        </p:nvCxnSpPr>
        <p:spPr>
          <a:xfrm flipV="1">
            <a:off x="749014" y="4507598"/>
            <a:ext cx="7882581" cy="31776"/>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6" name="Triangle isocèle 65"/>
          <p:cNvSpPr/>
          <p:nvPr/>
        </p:nvSpPr>
        <p:spPr>
          <a:xfrm rot="5400000">
            <a:off x="8377714" y="4290841"/>
            <a:ext cx="362464" cy="395416"/>
          </a:xfrm>
          <a:prstGeom prst="triangle">
            <a:avLst/>
          </a:prstGeom>
          <a:solidFill>
            <a:schemeClr val="accent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7" name="Rectangle 66"/>
          <p:cNvSpPr/>
          <p:nvPr/>
        </p:nvSpPr>
        <p:spPr>
          <a:xfrm>
            <a:off x="1378694" y="4334863"/>
            <a:ext cx="57665" cy="2883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9" name="Rectangle 68"/>
          <p:cNvSpPr/>
          <p:nvPr/>
        </p:nvSpPr>
        <p:spPr>
          <a:xfrm>
            <a:off x="3384091" y="4344388"/>
            <a:ext cx="57665" cy="2883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0" name="Rectangle 69"/>
          <p:cNvSpPr/>
          <p:nvPr/>
        </p:nvSpPr>
        <p:spPr>
          <a:xfrm>
            <a:off x="5502244" y="4334863"/>
            <a:ext cx="57665" cy="2883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2" name="Rectangle 81"/>
          <p:cNvSpPr/>
          <p:nvPr/>
        </p:nvSpPr>
        <p:spPr>
          <a:xfrm>
            <a:off x="7560159" y="4382488"/>
            <a:ext cx="57665" cy="2883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 name="ZoneTexte 32"/>
          <p:cNvSpPr txBox="1"/>
          <p:nvPr/>
        </p:nvSpPr>
        <p:spPr>
          <a:xfrm>
            <a:off x="4307245" y="742950"/>
            <a:ext cx="4543426" cy="2185214"/>
          </a:xfrm>
          <a:prstGeom prst="rect">
            <a:avLst/>
          </a:prstGeom>
          <a:solidFill>
            <a:schemeClr val="accent1">
              <a:lumMod val="20000"/>
              <a:lumOff val="80000"/>
            </a:schemeClr>
          </a:solidFill>
        </p:spPr>
        <p:txBody>
          <a:bodyPr wrap="square" rtlCol="0">
            <a:spAutoFit/>
          </a:bodyPr>
          <a:lstStyle/>
          <a:p>
            <a:r>
              <a:rPr lang="fr-FR" sz="1600" dirty="0"/>
              <a:t>2 / Description </a:t>
            </a:r>
          </a:p>
          <a:p>
            <a:pPr algn="just"/>
            <a:r>
              <a:rPr lang="fr-FR" sz="1200" dirty="0">
                <a:solidFill>
                  <a:schemeClr val="tx1">
                    <a:lumMod val="50000"/>
                    <a:lumOff val="50000"/>
                  </a:schemeClr>
                </a:solidFill>
              </a:rPr>
              <a:t>A l’image des outils développés à l’échelle de la Côte d’Emeraude, il s’agit d’assurer une </a:t>
            </a:r>
            <a:r>
              <a:rPr lang="fr-FR" sz="1200" b="1" dirty="0">
                <a:solidFill>
                  <a:schemeClr val="tx1">
                    <a:lumMod val="50000"/>
                    <a:lumOff val="50000"/>
                  </a:schemeClr>
                </a:solidFill>
              </a:rPr>
              <a:t>interconnexion entre les logiciels d’instruction ADS et les outils SIG communs</a:t>
            </a:r>
            <a:r>
              <a:rPr lang="fr-FR" sz="1200" dirty="0">
                <a:solidFill>
                  <a:schemeClr val="tx1">
                    <a:lumMod val="50000"/>
                    <a:lumOff val="50000"/>
                  </a:schemeClr>
                </a:solidFill>
              </a:rPr>
              <a:t>. S’agissant du logiciel d’instruction, 2 des 3 services instructeurs du territoire disposent déjà du même outil ; le 3</a:t>
            </a:r>
            <a:r>
              <a:rPr lang="fr-FR" sz="1200" baseline="30000" dirty="0">
                <a:solidFill>
                  <a:schemeClr val="tx1">
                    <a:lumMod val="50000"/>
                    <a:lumOff val="50000"/>
                  </a:schemeClr>
                </a:solidFill>
              </a:rPr>
              <a:t>ème</a:t>
            </a:r>
            <a:r>
              <a:rPr lang="fr-FR" sz="1200" dirty="0">
                <a:solidFill>
                  <a:schemeClr val="tx1">
                    <a:lumMod val="50000"/>
                    <a:lumOff val="50000"/>
                  </a:schemeClr>
                </a:solidFill>
              </a:rPr>
              <a:t> doit en changer..</a:t>
            </a:r>
          </a:p>
          <a:p>
            <a:pPr algn="just"/>
            <a:endParaRPr lang="fr-FR" sz="1200" dirty="0">
              <a:solidFill>
                <a:schemeClr val="tx1">
                  <a:lumMod val="50000"/>
                  <a:lumOff val="50000"/>
                </a:schemeClr>
              </a:solidFill>
            </a:endParaRPr>
          </a:p>
          <a:p>
            <a:pPr algn="just"/>
            <a:r>
              <a:rPr lang="fr-FR" sz="1200" dirty="0">
                <a:solidFill>
                  <a:schemeClr val="tx1">
                    <a:lumMod val="50000"/>
                    <a:lumOff val="50000"/>
                  </a:schemeClr>
                </a:solidFill>
              </a:rPr>
              <a:t>Plus largement, les 3 EPCI souhaitent pouvoir </a:t>
            </a:r>
            <a:r>
              <a:rPr lang="fr-FR" sz="1200" b="1" dirty="0">
                <a:solidFill>
                  <a:schemeClr val="tx1">
                    <a:lumMod val="50000"/>
                    <a:lumOff val="50000"/>
                  </a:schemeClr>
                </a:solidFill>
              </a:rPr>
              <a:t>partager et analyser collectivement </a:t>
            </a:r>
            <a:r>
              <a:rPr lang="fr-FR" sz="1200" dirty="0">
                <a:solidFill>
                  <a:schemeClr val="tx1">
                    <a:lumMod val="50000"/>
                    <a:lumOff val="50000"/>
                  </a:schemeClr>
                </a:solidFill>
              </a:rPr>
              <a:t>l’évolution de l’habitat et du foncier à l’échelle du pays. Il s’agit donc de converger progressivement vers des indicateurs, des sources, des méthodes et des données communes.</a:t>
            </a:r>
            <a:r>
              <a:rPr lang="fr-FR" sz="1200" u="sng" dirty="0">
                <a:solidFill>
                  <a:schemeClr val="tx1">
                    <a:lumMod val="50000"/>
                    <a:lumOff val="50000"/>
                  </a:schemeClr>
                </a:solidFill>
              </a:rPr>
              <a:t> </a:t>
            </a:r>
          </a:p>
        </p:txBody>
      </p:sp>
      <p:cxnSp>
        <p:nvCxnSpPr>
          <p:cNvPr id="22" name="Connecteur droit 21"/>
          <p:cNvCxnSpPr/>
          <p:nvPr/>
        </p:nvCxnSpPr>
        <p:spPr>
          <a:xfrm flipH="1">
            <a:off x="0" y="-9525"/>
            <a:ext cx="36576" cy="6867525"/>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a:off x="9107424" y="-9525"/>
            <a:ext cx="36576" cy="6867525"/>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a:off x="36576" y="27051"/>
            <a:ext cx="9107424"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a:off x="0" y="6858000"/>
            <a:ext cx="9107424"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6" name="ZoneTexte 45"/>
          <p:cNvSpPr txBox="1"/>
          <p:nvPr/>
        </p:nvSpPr>
        <p:spPr>
          <a:xfrm>
            <a:off x="691278" y="4628936"/>
            <a:ext cx="1320441" cy="1015663"/>
          </a:xfrm>
          <a:prstGeom prst="rect">
            <a:avLst/>
          </a:prstGeom>
          <a:solidFill>
            <a:schemeClr val="bg1">
              <a:lumMod val="95000"/>
            </a:schemeClr>
          </a:solidFill>
        </p:spPr>
        <p:txBody>
          <a:bodyPr wrap="square" rtlCol="0">
            <a:spAutoFit/>
          </a:bodyPr>
          <a:lstStyle/>
          <a:p>
            <a:pPr lvl="0" algn="ctr"/>
            <a:r>
              <a:rPr lang="fr-FR" sz="1200" dirty="0">
                <a:solidFill>
                  <a:schemeClr val="tx1">
                    <a:lumMod val="50000"/>
                    <a:lumOff val="50000"/>
                  </a:schemeClr>
                </a:solidFill>
              </a:rPr>
              <a:t>Groupe de travail entre </a:t>
            </a:r>
            <a:r>
              <a:rPr lang="fr-FR" sz="1200" b="1" dirty="0">
                <a:solidFill>
                  <a:schemeClr val="tx1">
                    <a:lumMod val="50000"/>
                    <a:lumOff val="50000"/>
                  </a:schemeClr>
                </a:solidFill>
              </a:rPr>
              <a:t>les services ADS </a:t>
            </a:r>
            <a:r>
              <a:rPr lang="fr-FR" sz="1200" dirty="0">
                <a:solidFill>
                  <a:schemeClr val="tx1">
                    <a:lumMod val="50000"/>
                    <a:lumOff val="50000"/>
                  </a:schemeClr>
                </a:solidFill>
              </a:rPr>
              <a:t>pour converger vers les mêmes outils (BR)</a:t>
            </a:r>
          </a:p>
        </p:txBody>
      </p:sp>
      <p:sp>
        <p:nvSpPr>
          <p:cNvPr id="47" name="ZoneTexte 46"/>
          <p:cNvSpPr txBox="1"/>
          <p:nvPr/>
        </p:nvSpPr>
        <p:spPr>
          <a:xfrm>
            <a:off x="824727" y="3902330"/>
            <a:ext cx="1177566" cy="276999"/>
          </a:xfrm>
          <a:prstGeom prst="rect">
            <a:avLst/>
          </a:prstGeom>
          <a:noFill/>
        </p:spPr>
        <p:txBody>
          <a:bodyPr wrap="square" rtlCol="0">
            <a:spAutoFit/>
          </a:bodyPr>
          <a:lstStyle/>
          <a:p>
            <a:pPr algn="ctr"/>
            <a:r>
              <a:rPr lang="fr-FR" sz="1200" dirty="0">
                <a:solidFill>
                  <a:schemeClr val="tx1">
                    <a:lumMod val="50000"/>
                    <a:lumOff val="50000"/>
                  </a:schemeClr>
                </a:solidFill>
              </a:rPr>
              <a:t>Juillet 2018</a:t>
            </a:r>
          </a:p>
        </p:txBody>
      </p:sp>
      <p:sp>
        <p:nvSpPr>
          <p:cNvPr id="50" name="ZoneTexte 49"/>
          <p:cNvSpPr txBox="1"/>
          <p:nvPr/>
        </p:nvSpPr>
        <p:spPr>
          <a:xfrm>
            <a:off x="2410495" y="4699365"/>
            <a:ext cx="1877700" cy="830997"/>
          </a:xfrm>
          <a:prstGeom prst="rect">
            <a:avLst/>
          </a:prstGeom>
          <a:solidFill>
            <a:schemeClr val="bg1">
              <a:lumMod val="95000"/>
            </a:schemeClr>
          </a:solidFill>
        </p:spPr>
        <p:txBody>
          <a:bodyPr wrap="square" rtlCol="0">
            <a:spAutoFit/>
          </a:bodyPr>
          <a:lstStyle/>
          <a:p>
            <a:pPr algn="ctr"/>
            <a:r>
              <a:rPr lang="fr-FR" sz="1200" dirty="0">
                <a:solidFill>
                  <a:schemeClr val="tx1">
                    <a:lumMod val="50000"/>
                    <a:lumOff val="50000"/>
                  </a:schemeClr>
                </a:solidFill>
              </a:rPr>
              <a:t>Comparer les différents indicateurs existants / état des lieux des données mobilisées (SMA)</a:t>
            </a:r>
          </a:p>
        </p:txBody>
      </p:sp>
      <p:sp>
        <p:nvSpPr>
          <p:cNvPr id="53" name="ZoneTexte 52"/>
          <p:cNvSpPr txBox="1"/>
          <p:nvPr/>
        </p:nvSpPr>
        <p:spPr>
          <a:xfrm>
            <a:off x="4650145" y="4634579"/>
            <a:ext cx="1800225" cy="646331"/>
          </a:xfrm>
          <a:prstGeom prst="rect">
            <a:avLst/>
          </a:prstGeom>
          <a:solidFill>
            <a:schemeClr val="bg1">
              <a:lumMod val="95000"/>
            </a:schemeClr>
          </a:solidFill>
        </p:spPr>
        <p:txBody>
          <a:bodyPr wrap="square" rtlCol="0">
            <a:spAutoFit/>
          </a:bodyPr>
          <a:lstStyle/>
          <a:p>
            <a:pPr algn="ctr"/>
            <a:r>
              <a:rPr lang="fr-FR" sz="1200" dirty="0">
                <a:solidFill>
                  <a:schemeClr val="tx1">
                    <a:lumMod val="50000"/>
                    <a:lumOff val="50000"/>
                  </a:schemeClr>
                </a:solidFill>
              </a:rPr>
              <a:t>Harmoniser les formats de données (sources, indicateur)</a:t>
            </a:r>
          </a:p>
        </p:txBody>
      </p:sp>
      <p:sp>
        <p:nvSpPr>
          <p:cNvPr id="55" name="ZoneTexte 54"/>
          <p:cNvSpPr txBox="1"/>
          <p:nvPr/>
        </p:nvSpPr>
        <p:spPr>
          <a:xfrm>
            <a:off x="6659920" y="4682204"/>
            <a:ext cx="1800225" cy="1938992"/>
          </a:xfrm>
          <a:prstGeom prst="rect">
            <a:avLst/>
          </a:prstGeom>
          <a:solidFill>
            <a:schemeClr val="bg1">
              <a:lumMod val="95000"/>
            </a:schemeClr>
          </a:solidFill>
        </p:spPr>
        <p:txBody>
          <a:bodyPr wrap="square" rtlCol="0">
            <a:spAutoFit/>
          </a:bodyPr>
          <a:lstStyle/>
          <a:p>
            <a:pPr algn="ctr"/>
            <a:r>
              <a:rPr lang="fr-FR" sz="1200" dirty="0">
                <a:solidFill>
                  <a:schemeClr val="tx1">
                    <a:lumMod val="50000"/>
                    <a:lumOff val="50000"/>
                  </a:schemeClr>
                </a:solidFill>
              </a:rPr>
              <a:t>Production d’un </a:t>
            </a:r>
            <a:r>
              <a:rPr lang="fr-FR" sz="1200" b="1" dirty="0">
                <a:solidFill>
                  <a:schemeClr val="tx1">
                    <a:lumMod val="50000"/>
                    <a:lumOff val="50000"/>
                  </a:schemeClr>
                </a:solidFill>
              </a:rPr>
              <a:t>cahier des charges commun pour les PLU</a:t>
            </a:r>
          </a:p>
          <a:p>
            <a:pPr algn="ctr"/>
            <a:endParaRPr lang="fr-FR" sz="1200" b="1" dirty="0">
              <a:solidFill>
                <a:schemeClr val="tx1">
                  <a:lumMod val="50000"/>
                  <a:lumOff val="50000"/>
                </a:schemeClr>
              </a:solidFill>
            </a:endParaRPr>
          </a:p>
          <a:p>
            <a:pPr algn="ctr"/>
            <a:r>
              <a:rPr lang="fr-FR" sz="1200" dirty="0">
                <a:solidFill>
                  <a:schemeClr val="tx1">
                    <a:lumMod val="50000"/>
                    <a:lumOff val="50000"/>
                  </a:schemeClr>
                </a:solidFill>
              </a:rPr>
              <a:t> Converger sur </a:t>
            </a:r>
            <a:r>
              <a:rPr lang="fr-FR" sz="1200" b="1" dirty="0">
                <a:solidFill>
                  <a:schemeClr val="tx1">
                    <a:lumMod val="50000"/>
                    <a:lumOff val="50000"/>
                  </a:schemeClr>
                </a:solidFill>
              </a:rPr>
              <a:t>une même méthode</a:t>
            </a:r>
            <a:r>
              <a:rPr lang="fr-FR" sz="1200" dirty="0">
                <a:solidFill>
                  <a:schemeClr val="tx1">
                    <a:lumMod val="50000"/>
                    <a:lumOff val="50000"/>
                  </a:schemeClr>
                </a:solidFill>
              </a:rPr>
              <a:t> pour repérer les dents creuses et agir sur le renouvellement urbain et analyser les données</a:t>
            </a:r>
          </a:p>
          <a:p>
            <a:pPr algn="ctr"/>
            <a:endParaRPr lang="fr-FR" sz="1200" dirty="0">
              <a:solidFill>
                <a:schemeClr val="tx1">
                  <a:lumMod val="50000"/>
                  <a:lumOff val="50000"/>
                </a:schemeClr>
              </a:solidFill>
            </a:endParaRPr>
          </a:p>
        </p:txBody>
      </p:sp>
      <p:sp>
        <p:nvSpPr>
          <p:cNvPr id="57" name="ZoneTexte 56"/>
          <p:cNvSpPr txBox="1"/>
          <p:nvPr/>
        </p:nvSpPr>
        <p:spPr>
          <a:xfrm>
            <a:off x="6685354" y="3915217"/>
            <a:ext cx="1800225" cy="276999"/>
          </a:xfrm>
          <a:prstGeom prst="rect">
            <a:avLst/>
          </a:prstGeom>
          <a:noFill/>
        </p:spPr>
        <p:txBody>
          <a:bodyPr wrap="square" rtlCol="0">
            <a:spAutoFit/>
          </a:bodyPr>
          <a:lstStyle/>
          <a:p>
            <a:pPr algn="ctr"/>
            <a:r>
              <a:rPr lang="fr-FR" sz="1200" dirty="0">
                <a:solidFill>
                  <a:schemeClr val="tx1">
                    <a:lumMod val="50000"/>
                    <a:lumOff val="50000"/>
                  </a:schemeClr>
                </a:solidFill>
              </a:rPr>
              <a:t>2</a:t>
            </a:r>
            <a:r>
              <a:rPr lang="fr-FR" sz="1200" baseline="30000" dirty="0">
                <a:solidFill>
                  <a:schemeClr val="tx1">
                    <a:lumMod val="50000"/>
                    <a:lumOff val="50000"/>
                  </a:schemeClr>
                </a:solidFill>
              </a:rPr>
              <a:t>nd</a:t>
            </a:r>
            <a:r>
              <a:rPr lang="fr-FR" sz="1200" dirty="0">
                <a:solidFill>
                  <a:schemeClr val="tx1">
                    <a:lumMod val="50000"/>
                    <a:lumOff val="50000"/>
                  </a:schemeClr>
                </a:solidFill>
              </a:rPr>
              <a:t> semestre 2019</a:t>
            </a:r>
          </a:p>
        </p:txBody>
      </p:sp>
      <p:sp>
        <p:nvSpPr>
          <p:cNvPr id="31" name="ZoneTexte 30"/>
          <p:cNvSpPr txBox="1"/>
          <p:nvPr/>
        </p:nvSpPr>
        <p:spPr>
          <a:xfrm>
            <a:off x="2661187" y="3922413"/>
            <a:ext cx="1310916" cy="276999"/>
          </a:xfrm>
          <a:prstGeom prst="rect">
            <a:avLst/>
          </a:prstGeom>
          <a:noFill/>
        </p:spPr>
        <p:txBody>
          <a:bodyPr wrap="square" rtlCol="0">
            <a:spAutoFit/>
          </a:bodyPr>
          <a:lstStyle/>
          <a:p>
            <a:pPr algn="ctr"/>
            <a:r>
              <a:rPr lang="fr-FR" sz="1200" dirty="0">
                <a:solidFill>
                  <a:schemeClr val="tx1">
                    <a:lumMod val="50000"/>
                    <a:lumOff val="50000"/>
                  </a:schemeClr>
                </a:solidFill>
              </a:rPr>
              <a:t>Janvier 2019</a:t>
            </a:r>
          </a:p>
        </p:txBody>
      </p:sp>
      <p:sp>
        <p:nvSpPr>
          <p:cNvPr id="32" name="ZoneTexte 31"/>
          <p:cNvSpPr txBox="1"/>
          <p:nvPr/>
        </p:nvSpPr>
        <p:spPr>
          <a:xfrm>
            <a:off x="4841407" y="3902329"/>
            <a:ext cx="1540793" cy="276999"/>
          </a:xfrm>
          <a:prstGeom prst="rect">
            <a:avLst/>
          </a:prstGeom>
          <a:noFill/>
        </p:spPr>
        <p:txBody>
          <a:bodyPr wrap="square" rtlCol="0">
            <a:spAutoFit/>
          </a:bodyPr>
          <a:lstStyle/>
          <a:p>
            <a:pPr algn="ctr"/>
            <a:r>
              <a:rPr lang="fr-FR" sz="1200" dirty="0">
                <a:solidFill>
                  <a:schemeClr val="tx1">
                    <a:lumMod val="50000"/>
                    <a:lumOff val="50000"/>
                  </a:schemeClr>
                </a:solidFill>
              </a:rPr>
              <a:t>Mars 2019</a:t>
            </a:r>
          </a:p>
        </p:txBody>
      </p:sp>
      <p:sp>
        <p:nvSpPr>
          <p:cNvPr id="26" name="Rectangle 25"/>
          <p:cNvSpPr/>
          <p:nvPr/>
        </p:nvSpPr>
        <p:spPr>
          <a:xfrm>
            <a:off x="-35168" y="0"/>
            <a:ext cx="37806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ZoneTexte 26"/>
          <p:cNvSpPr txBox="1"/>
          <p:nvPr/>
        </p:nvSpPr>
        <p:spPr>
          <a:xfrm rot="16200000">
            <a:off x="-3020106" y="3509229"/>
            <a:ext cx="6330430" cy="261610"/>
          </a:xfrm>
          <a:prstGeom prst="rect">
            <a:avLst/>
          </a:prstGeom>
          <a:noFill/>
        </p:spPr>
        <p:txBody>
          <a:bodyPr wrap="square" rtlCol="0">
            <a:spAutoFit/>
          </a:bodyPr>
          <a:lstStyle/>
          <a:p>
            <a:r>
              <a:rPr lang="fr-FR" sz="1100" b="1" dirty="0">
                <a:solidFill>
                  <a:schemeClr val="bg1"/>
                </a:solidFill>
              </a:rPr>
              <a:t>Orientation 3 : Promouvoir une gestion durable du foncier et du bâti</a:t>
            </a:r>
          </a:p>
        </p:txBody>
      </p:sp>
      <p:sp>
        <p:nvSpPr>
          <p:cNvPr id="28" name="ZoneTexte 27"/>
          <p:cNvSpPr txBox="1"/>
          <p:nvPr/>
        </p:nvSpPr>
        <p:spPr>
          <a:xfrm>
            <a:off x="506130" y="1960926"/>
            <a:ext cx="2529682" cy="1815882"/>
          </a:xfrm>
          <a:prstGeom prst="rect">
            <a:avLst/>
          </a:prstGeom>
          <a:solidFill>
            <a:schemeClr val="accent1">
              <a:lumMod val="20000"/>
              <a:lumOff val="80000"/>
            </a:schemeClr>
          </a:solidFill>
        </p:spPr>
        <p:txBody>
          <a:bodyPr wrap="square" rtlCol="0">
            <a:spAutoFit/>
          </a:bodyPr>
          <a:lstStyle/>
          <a:p>
            <a:r>
              <a:rPr lang="fr-FR" sz="1600" dirty="0"/>
              <a:t>3 / Pilotage</a:t>
            </a:r>
          </a:p>
          <a:p>
            <a:endParaRPr lang="fr-FR" sz="1600" dirty="0"/>
          </a:p>
          <a:p>
            <a:endParaRPr lang="fr-FR" sz="1600" dirty="0"/>
          </a:p>
          <a:p>
            <a:r>
              <a:rPr lang="fr-FR" sz="1600" dirty="0"/>
              <a:t>Coproducteurs</a:t>
            </a:r>
          </a:p>
          <a:p>
            <a:endParaRPr lang="fr-FR" sz="1600" dirty="0"/>
          </a:p>
          <a:p>
            <a:endParaRPr lang="fr-FR" sz="1600" dirty="0"/>
          </a:p>
          <a:p>
            <a:endParaRPr lang="fr-FR" sz="1600" dirty="0"/>
          </a:p>
        </p:txBody>
      </p:sp>
      <p:pic>
        <p:nvPicPr>
          <p:cNvPr id="29" name="Image 28">
            <a:extLst>
              <a:ext uri="{FF2B5EF4-FFF2-40B4-BE49-F238E27FC236}">
                <a16:creationId xmlns:a16="http://schemas.microsoft.com/office/drawing/2014/main" id="{684A8603-0BB7-496E-933B-0A0A6A9A09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28226" y="2023365"/>
            <a:ext cx="668755" cy="769068"/>
          </a:xfrm>
          <a:prstGeom prst="rect">
            <a:avLst/>
          </a:prstGeom>
        </p:spPr>
      </p:pic>
      <p:pic>
        <p:nvPicPr>
          <p:cNvPr id="30" name="Image 29">
            <a:extLst>
              <a:ext uri="{FF2B5EF4-FFF2-40B4-BE49-F238E27FC236}">
                <a16:creationId xmlns:a16="http://schemas.microsoft.com/office/drawing/2014/main" id="{86DC73AA-D24C-46DF-B3D4-3DFF83E2DA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6450" y="2940145"/>
            <a:ext cx="861139" cy="863600"/>
          </a:xfrm>
          <a:prstGeom prst="rect">
            <a:avLst/>
          </a:prstGeom>
        </p:spPr>
      </p:pic>
      <p:pic>
        <p:nvPicPr>
          <p:cNvPr id="34" name="Image 33">
            <a:extLst>
              <a:ext uri="{FF2B5EF4-FFF2-40B4-BE49-F238E27FC236}">
                <a16:creationId xmlns:a16="http://schemas.microsoft.com/office/drawing/2014/main" id="{C014FA63-A3E9-4F84-A762-E0CB68CF35F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36" y="3022242"/>
            <a:ext cx="504190" cy="689215"/>
          </a:xfrm>
          <a:prstGeom prst="rect">
            <a:avLst/>
          </a:prstGeom>
        </p:spPr>
      </p:pic>
    </p:spTree>
    <p:extLst>
      <p:ext uri="{BB962C8B-B14F-4D97-AF65-F5344CB8AC3E}">
        <p14:creationId xmlns:p14="http://schemas.microsoft.com/office/powerpoint/2010/main" val="3155623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8A2CB29A-4DED-455A-A5B0-DD1BF471A2D4}" type="slidenum">
              <a:rPr lang="fr-FR" smtClean="0">
                <a:solidFill>
                  <a:schemeClr val="tx1"/>
                </a:solidFill>
              </a:rPr>
              <a:pPr/>
              <a:t>11</a:t>
            </a:fld>
            <a:endParaRPr lang="fr-FR">
              <a:solidFill>
                <a:schemeClr val="tx1"/>
              </a:solidFill>
            </a:endParaRPr>
          </a:p>
        </p:txBody>
      </p:sp>
      <p:sp>
        <p:nvSpPr>
          <p:cNvPr id="56" name="ZoneTexte 55"/>
          <p:cNvSpPr txBox="1"/>
          <p:nvPr/>
        </p:nvSpPr>
        <p:spPr>
          <a:xfrm>
            <a:off x="519470" y="257176"/>
            <a:ext cx="8391525" cy="369332"/>
          </a:xfrm>
          <a:prstGeom prst="rect">
            <a:avLst/>
          </a:prstGeom>
          <a:solidFill>
            <a:schemeClr val="accent1"/>
          </a:solidFill>
        </p:spPr>
        <p:txBody>
          <a:bodyPr wrap="square" rtlCol="0">
            <a:spAutoFit/>
          </a:bodyPr>
          <a:lstStyle/>
          <a:p>
            <a:r>
              <a:rPr lang="fr-FR" dirty="0">
                <a:solidFill>
                  <a:schemeClr val="bg1"/>
                </a:solidFill>
              </a:rPr>
              <a:t>Partager les réflexions relatives aux PCAET des EPCI</a:t>
            </a:r>
          </a:p>
        </p:txBody>
      </p:sp>
      <p:sp>
        <p:nvSpPr>
          <p:cNvPr id="63" name="ZoneTexte 62"/>
          <p:cNvSpPr txBox="1"/>
          <p:nvPr/>
        </p:nvSpPr>
        <p:spPr>
          <a:xfrm>
            <a:off x="490894" y="733425"/>
            <a:ext cx="3571875" cy="1415772"/>
          </a:xfrm>
          <a:prstGeom prst="rect">
            <a:avLst/>
          </a:prstGeom>
          <a:solidFill>
            <a:schemeClr val="bg1">
              <a:lumMod val="95000"/>
            </a:schemeClr>
          </a:solidFill>
        </p:spPr>
        <p:txBody>
          <a:bodyPr wrap="square" rtlCol="0">
            <a:spAutoFit/>
          </a:bodyPr>
          <a:lstStyle/>
          <a:p>
            <a:r>
              <a:rPr lang="fr-FR" sz="1600" dirty="0"/>
              <a:t>1 / Objectifs</a:t>
            </a:r>
          </a:p>
          <a:p>
            <a:pPr>
              <a:spcAft>
                <a:spcPts val="600"/>
              </a:spcAft>
            </a:pPr>
            <a:r>
              <a:rPr lang="fr-FR" sz="1200" dirty="0">
                <a:solidFill>
                  <a:schemeClr val="tx1">
                    <a:lumMod val="50000"/>
                    <a:lumOff val="50000"/>
                  </a:schemeClr>
                </a:solidFill>
              </a:rPr>
              <a:t>Partager les avancées des PCAET produits par chaque EPCI.</a:t>
            </a:r>
          </a:p>
          <a:p>
            <a:pPr>
              <a:spcAft>
                <a:spcPts val="600"/>
              </a:spcAft>
            </a:pPr>
            <a:r>
              <a:rPr lang="fr-FR" sz="1200" dirty="0">
                <a:solidFill>
                  <a:schemeClr val="tx1">
                    <a:lumMod val="50000"/>
                    <a:lumOff val="50000"/>
                  </a:schemeClr>
                </a:solidFill>
              </a:rPr>
              <a:t>Converger sur des principes et des objectifs communs.</a:t>
            </a:r>
          </a:p>
          <a:p>
            <a:pPr>
              <a:spcAft>
                <a:spcPts val="600"/>
              </a:spcAft>
            </a:pPr>
            <a:r>
              <a:rPr lang="fr-FR" sz="1200" dirty="0">
                <a:solidFill>
                  <a:schemeClr val="tx1">
                    <a:lumMod val="50000"/>
                    <a:lumOff val="50000"/>
                  </a:schemeClr>
                </a:solidFill>
              </a:rPr>
              <a:t>Anticiper les futurs documents de planification (2020) et la dématérialisation des procédures (2022).</a:t>
            </a:r>
            <a:endParaRPr lang="fr-FR" sz="1600" dirty="0"/>
          </a:p>
        </p:txBody>
      </p:sp>
      <p:cxnSp>
        <p:nvCxnSpPr>
          <p:cNvPr id="65" name="Connecteur droit 64"/>
          <p:cNvCxnSpPr/>
          <p:nvPr/>
        </p:nvCxnSpPr>
        <p:spPr>
          <a:xfrm flipV="1">
            <a:off x="742663" y="4464024"/>
            <a:ext cx="7882581" cy="31776"/>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6" name="Triangle isocèle 65"/>
          <p:cNvSpPr/>
          <p:nvPr/>
        </p:nvSpPr>
        <p:spPr>
          <a:xfrm rot="5400000">
            <a:off x="8555995" y="4247266"/>
            <a:ext cx="362464" cy="395416"/>
          </a:xfrm>
          <a:prstGeom prst="triangle">
            <a:avLst/>
          </a:prstGeom>
          <a:solidFill>
            <a:schemeClr val="accent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7" name="Rectangle 66"/>
          <p:cNvSpPr/>
          <p:nvPr/>
        </p:nvSpPr>
        <p:spPr>
          <a:xfrm>
            <a:off x="1562057" y="4328800"/>
            <a:ext cx="57665" cy="2883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9" name="Rectangle 68"/>
          <p:cNvSpPr/>
          <p:nvPr/>
        </p:nvSpPr>
        <p:spPr>
          <a:xfrm>
            <a:off x="3853990" y="4319864"/>
            <a:ext cx="57665" cy="2883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0" name="Rectangle 69"/>
          <p:cNvSpPr/>
          <p:nvPr/>
        </p:nvSpPr>
        <p:spPr>
          <a:xfrm>
            <a:off x="5924518" y="4291289"/>
            <a:ext cx="57665" cy="2883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2" name="Rectangle 81"/>
          <p:cNvSpPr/>
          <p:nvPr/>
        </p:nvSpPr>
        <p:spPr>
          <a:xfrm>
            <a:off x="8087208" y="4310339"/>
            <a:ext cx="57665" cy="2883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9" name="ZoneTexte 88"/>
          <p:cNvSpPr txBox="1"/>
          <p:nvPr/>
        </p:nvSpPr>
        <p:spPr>
          <a:xfrm>
            <a:off x="605194" y="2047875"/>
            <a:ext cx="7572375" cy="307777"/>
          </a:xfrm>
          <a:prstGeom prst="rect">
            <a:avLst/>
          </a:prstGeom>
          <a:noFill/>
        </p:spPr>
        <p:txBody>
          <a:bodyPr wrap="square" rtlCol="0">
            <a:spAutoFit/>
          </a:bodyPr>
          <a:lstStyle/>
          <a:p>
            <a:endParaRPr lang="fr-FR" sz="1400" dirty="0"/>
          </a:p>
        </p:txBody>
      </p:sp>
      <p:sp>
        <p:nvSpPr>
          <p:cNvPr id="33" name="ZoneTexte 32"/>
          <p:cNvSpPr txBox="1"/>
          <p:nvPr/>
        </p:nvSpPr>
        <p:spPr>
          <a:xfrm>
            <a:off x="4329469" y="723900"/>
            <a:ext cx="4581526" cy="2000548"/>
          </a:xfrm>
          <a:prstGeom prst="rect">
            <a:avLst/>
          </a:prstGeom>
          <a:solidFill>
            <a:schemeClr val="accent1">
              <a:lumMod val="20000"/>
              <a:lumOff val="80000"/>
            </a:schemeClr>
          </a:solidFill>
        </p:spPr>
        <p:txBody>
          <a:bodyPr wrap="square" rtlCol="0">
            <a:spAutoFit/>
          </a:bodyPr>
          <a:lstStyle/>
          <a:p>
            <a:r>
              <a:rPr lang="fr-FR" sz="1600" dirty="0"/>
              <a:t>2 / Description</a:t>
            </a:r>
          </a:p>
          <a:p>
            <a:pPr algn="just"/>
            <a:r>
              <a:rPr lang="fr-FR" sz="1200" dirty="0">
                <a:solidFill>
                  <a:schemeClr val="tx1">
                    <a:lumMod val="50000"/>
                    <a:lumOff val="50000"/>
                  </a:schemeClr>
                </a:solidFill>
              </a:rPr>
              <a:t>Les EPCI avancent chacun à leur rythme sur la production de leur PCAET mais ils </a:t>
            </a:r>
            <a:r>
              <a:rPr lang="fr-FR" sz="1200" b="1" dirty="0">
                <a:solidFill>
                  <a:schemeClr val="tx1">
                    <a:lumMod val="50000"/>
                    <a:lumOff val="50000"/>
                  </a:schemeClr>
                </a:solidFill>
              </a:rPr>
              <a:t>souhaitent partager leurs avancées, à mesure</a:t>
            </a:r>
            <a:r>
              <a:rPr lang="fr-FR" sz="1200" dirty="0">
                <a:solidFill>
                  <a:schemeClr val="tx1">
                    <a:lumMod val="50000"/>
                    <a:lumOff val="50000"/>
                  </a:schemeClr>
                </a:solidFill>
              </a:rPr>
              <a:t>. </a:t>
            </a:r>
          </a:p>
          <a:p>
            <a:pPr algn="just"/>
            <a:endParaRPr lang="fr-FR" sz="1200" dirty="0">
              <a:solidFill>
                <a:schemeClr val="tx1">
                  <a:lumMod val="50000"/>
                  <a:lumOff val="50000"/>
                </a:schemeClr>
              </a:solidFill>
            </a:endParaRPr>
          </a:p>
          <a:p>
            <a:pPr algn="just"/>
            <a:r>
              <a:rPr lang="fr-FR" sz="1200" dirty="0">
                <a:solidFill>
                  <a:schemeClr val="tx1">
                    <a:lumMod val="50000"/>
                    <a:lumOff val="50000"/>
                  </a:schemeClr>
                </a:solidFill>
              </a:rPr>
              <a:t>A court terme, c’est surtout une </a:t>
            </a:r>
            <a:r>
              <a:rPr lang="fr-FR" sz="1200" b="1" dirty="0">
                <a:solidFill>
                  <a:schemeClr val="tx1">
                    <a:lumMod val="50000"/>
                    <a:lumOff val="50000"/>
                  </a:schemeClr>
                </a:solidFill>
              </a:rPr>
              <a:t>démarche d’information et de partage de bonnes pratiques.</a:t>
            </a:r>
          </a:p>
          <a:p>
            <a:pPr algn="just"/>
            <a:endParaRPr lang="fr-FR" sz="1200" b="1" dirty="0">
              <a:solidFill>
                <a:schemeClr val="tx1">
                  <a:lumMod val="50000"/>
                  <a:lumOff val="50000"/>
                </a:schemeClr>
              </a:solidFill>
            </a:endParaRPr>
          </a:p>
          <a:p>
            <a:pPr algn="just"/>
            <a:r>
              <a:rPr lang="fr-FR" sz="1200" dirty="0">
                <a:solidFill>
                  <a:schemeClr val="tx1">
                    <a:lumMod val="50000"/>
                    <a:lumOff val="50000"/>
                  </a:schemeClr>
                </a:solidFill>
              </a:rPr>
              <a:t>A moyen terme il s’agira de travailler sur les objectifs fixés dans chacun des PCAET pour </a:t>
            </a:r>
            <a:r>
              <a:rPr lang="fr-FR" sz="1200" b="1" dirty="0">
                <a:solidFill>
                  <a:schemeClr val="tx1">
                    <a:lumMod val="50000"/>
                    <a:lumOff val="50000"/>
                  </a:schemeClr>
                </a:solidFill>
              </a:rPr>
              <a:t>identifier les convergences </a:t>
            </a:r>
            <a:r>
              <a:rPr lang="fr-FR" sz="1200" dirty="0">
                <a:solidFill>
                  <a:schemeClr val="tx1">
                    <a:lumMod val="50000"/>
                    <a:lumOff val="50000"/>
                  </a:schemeClr>
                </a:solidFill>
              </a:rPr>
              <a:t>et de </a:t>
            </a:r>
            <a:r>
              <a:rPr lang="fr-FR" sz="1200" b="1" dirty="0">
                <a:solidFill>
                  <a:schemeClr val="tx1">
                    <a:lumMod val="50000"/>
                    <a:lumOff val="50000"/>
                  </a:schemeClr>
                </a:solidFill>
              </a:rPr>
              <a:t>définir des déclinaisons</a:t>
            </a:r>
            <a:r>
              <a:rPr lang="fr-FR" sz="1200" dirty="0">
                <a:solidFill>
                  <a:schemeClr val="tx1">
                    <a:lumMod val="50000"/>
                    <a:lumOff val="50000"/>
                  </a:schemeClr>
                </a:solidFill>
              </a:rPr>
              <a:t> pour les documents d’urbanisme.</a:t>
            </a:r>
          </a:p>
        </p:txBody>
      </p:sp>
      <p:cxnSp>
        <p:nvCxnSpPr>
          <p:cNvPr id="22" name="Connecteur droit 21"/>
          <p:cNvCxnSpPr/>
          <p:nvPr/>
        </p:nvCxnSpPr>
        <p:spPr>
          <a:xfrm flipH="1">
            <a:off x="0" y="-9525"/>
            <a:ext cx="36576" cy="6867525"/>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a:off x="9107424" y="-9525"/>
            <a:ext cx="36576" cy="6867525"/>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a:off x="36576" y="27051"/>
            <a:ext cx="9107424"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a:off x="0" y="6858000"/>
            <a:ext cx="9107424"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8" name="ZoneTexte 27"/>
          <p:cNvSpPr txBox="1"/>
          <p:nvPr/>
        </p:nvSpPr>
        <p:spPr>
          <a:xfrm>
            <a:off x="851091" y="4648864"/>
            <a:ext cx="1724796" cy="1200329"/>
          </a:xfrm>
          <a:prstGeom prst="rect">
            <a:avLst/>
          </a:prstGeom>
          <a:solidFill>
            <a:schemeClr val="bg1">
              <a:lumMod val="95000"/>
            </a:schemeClr>
          </a:solidFill>
        </p:spPr>
        <p:txBody>
          <a:bodyPr wrap="square" rtlCol="0">
            <a:spAutoFit/>
          </a:bodyPr>
          <a:lstStyle/>
          <a:p>
            <a:pPr algn="ctr"/>
            <a:r>
              <a:rPr lang="fr-FR" sz="1200" dirty="0">
                <a:solidFill>
                  <a:schemeClr val="tx1">
                    <a:lumMod val="50000"/>
                    <a:lumOff val="50000"/>
                  </a:schemeClr>
                </a:solidFill>
              </a:rPr>
              <a:t>Des </a:t>
            </a:r>
            <a:r>
              <a:rPr lang="fr-FR" sz="1200" b="1" dirty="0">
                <a:solidFill>
                  <a:schemeClr val="tx1">
                    <a:lumMod val="50000"/>
                    <a:lumOff val="50000"/>
                  </a:schemeClr>
                </a:solidFill>
              </a:rPr>
              <a:t>réunions thématiques </a:t>
            </a:r>
            <a:r>
              <a:rPr lang="fr-FR" sz="1200" dirty="0">
                <a:solidFill>
                  <a:schemeClr val="tx1">
                    <a:lumMod val="50000"/>
                    <a:lumOff val="50000"/>
                  </a:schemeClr>
                </a:solidFill>
              </a:rPr>
              <a:t>sur les PCAET : informations, partage d’expériences, diffusion des CCTP utilisées</a:t>
            </a:r>
          </a:p>
        </p:txBody>
      </p:sp>
      <p:sp>
        <p:nvSpPr>
          <p:cNvPr id="29" name="Rectangle 28"/>
          <p:cNvSpPr/>
          <p:nvPr/>
        </p:nvSpPr>
        <p:spPr>
          <a:xfrm>
            <a:off x="3051177" y="4648864"/>
            <a:ext cx="1821021" cy="1015663"/>
          </a:xfrm>
          <a:prstGeom prst="rect">
            <a:avLst/>
          </a:prstGeom>
          <a:solidFill>
            <a:schemeClr val="bg1">
              <a:lumMod val="95000"/>
            </a:schemeClr>
          </a:solidFill>
        </p:spPr>
        <p:txBody>
          <a:bodyPr wrap="square">
            <a:spAutoFit/>
          </a:bodyPr>
          <a:lstStyle/>
          <a:p>
            <a:pPr algn="ctr"/>
            <a:r>
              <a:rPr lang="fr-FR" sz="1200" b="1" dirty="0">
                <a:solidFill>
                  <a:schemeClr val="tx1">
                    <a:lumMod val="50000"/>
                    <a:lumOff val="50000"/>
                  </a:schemeClr>
                </a:solidFill>
              </a:rPr>
              <a:t>Partage des programmes d’actions </a:t>
            </a:r>
            <a:r>
              <a:rPr lang="fr-FR" sz="1200" dirty="0">
                <a:solidFill>
                  <a:schemeClr val="tx1">
                    <a:lumMod val="50000"/>
                    <a:lumOff val="50000"/>
                  </a:schemeClr>
                </a:solidFill>
              </a:rPr>
              <a:t>au fur et à mesure de leur validation dans le cadre de la commission </a:t>
            </a:r>
          </a:p>
        </p:txBody>
      </p:sp>
      <p:sp>
        <p:nvSpPr>
          <p:cNvPr id="30" name="Rectangle 29"/>
          <p:cNvSpPr/>
          <p:nvPr/>
        </p:nvSpPr>
        <p:spPr>
          <a:xfrm>
            <a:off x="5142433" y="4648864"/>
            <a:ext cx="1748672" cy="646331"/>
          </a:xfrm>
          <a:prstGeom prst="rect">
            <a:avLst/>
          </a:prstGeom>
          <a:solidFill>
            <a:schemeClr val="bg1">
              <a:lumMod val="95000"/>
            </a:schemeClr>
          </a:solidFill>
        </p:spPr>
        <p:txBody>
          <a:bodyPr wrap="square">
            <a:spAutoFit/>
          </a:bodyPr>
          <a:lstStyle/>
          <a:p>
            <a:pPr algn="ctr"/>
            <a:r>
              <a:rPr lang="fr-FR" sz="1200" dirty="0">
                <a:solidFill>
                  <a:schemeClr val="tx1">
                    <a:lumMod val="50000"/>
                    <a:lumOff val="50000"/>
                  </a:schemeClr>
                </a:solidFill>
              </a:rPr>
              <a:t>Travail sur les </a:t>
            </a:r>
            <a:r>
              <a:rPr lang="fr-FR" sz="1200" b="1" dirty="0">
                <a:solidFill>
                  <a:schemeClr val="tx1">
                    <a:lumMod val="50000"/>
                    <a:lumOff val="50000"/>
                  </a:schemeClr>
                </a:solidFill>
              </a:rPr>
              <a:t>convergences entre les programmes d’actions</a:t>
            </a:r>
          </a:p>
        </p:txBody>
      </p:sp>
      <p:sp>
        <p:nvSpPr>
          <p:cNvPr id="32" name="Rectangle 31"/>
          <p:cNvSpPr/>
          <p:nvPr/>
        </p:nvSpPr>
        <p:spPr>
          <a:xfrm>
            <a:off x="7322291" y="4648864"/>
            <a:ext cx="1424323" cy="1015663"/>
          </a:xfrm>
          <a:prstGeom prst="rect">
            <a:avLst/>
          </a:prstGeom>
          <a:solidFill>
            <a:schemeClr val="bg1">
              <a:lumMod val="95000"/>
            </a:schemeClr>
          </a:solidFill>
        </p:spPr>
        <p:txBody>
          <a:bodyPr wrap="square">
            <a:spAutoFit/>
          </a:bodyPr>
          <a:lstStyle/>
          <a:p>
            <a:pPr lvl="0" algn="ctr"/>
            <a:r>
              <a:rPr lang="fr-FR" sz="1200" dirty="0">
                <a:solidFill>
                  <a:schemeClr val="tx1">
                    <a:lumMod val="50000"/>
                    <a:lumOff val="50000"/>
                  </a:schemeClr>
                </a:solidFill>
              </a:rPr>
              <a:t>Adoption de principes communs à intégrer dans les </a:t>
            </a:r>
            <a:r>
              <a:rPr lang="fr-FR" sz="1200" b="1" dirty="0">
                <a:solidFill>
                  <a:schemeClr val="tx1">
                    <a:lumMod val="50000"/>
                    <a:lumOff val="50000"/>
                  </a:schemeClr>
                </a:solidFill>
              </a:rPr>
              <a:t>documents d’urbanisme locaux </a:t>
            </a:r>
          </a:p>
        </p:txBody>
      </p:sp>
      <p:sp>
        <p:nvSpPr>
          <p:cNvPr id="35" name="ZoneTexte 34"/>
          <p:cNvSpPr txBox="1"/>
          <p:nvPr/>
        </p:nvSpPr>
        <p:spPr>
          <a:xfrm>
            <a:off x="862764" y="3973456"/>
            <a:ext cx="1495954" cy="276999"/>
          </a:xfrm>
          <a:prstGeom prst="rect">
            <a:avLst/>
          </a:prstGeom>
          <a:noFill/>
        </p:spPr>
        <p:txBody>
          <a:bodyPr wrap="square" rtlCol="0">
            <a:spAutoFit/>
          </a:bodyPr>
          <a:lstStyle/>
          <a:p>
            <a:pPr algn="ctr"/>
            <a:r>
              <a:rPr lang="fr-FR" sz="1200" dirty="0">
                <a:solidFill>
                  <a:schemeClr val="tx1">
                    <a:lumMod val="50000"/>
                    <a:lumOff val="50000"/>
                  </a:schemeClr>
                </a:solidFill>
              </a:rPr>
              <a:t>Février 2019</a:t>
            </a:r>
          </a:p>
        </p:txBody>
      </p:sp>
      <p:sp>
        <p:nvSpPr>
          <p:cNvPr id="36" name="ZoneTexte 35"/>
          <p:cNvSpPr txBox="1"/>
          <p:nvPr/>
        </p:nvSpPr>
        <p:spPr>
          <a:xfrm>
            <a:off x="7503552" y="3973456"/>
            <a:ext cx="1177566" cy="276999"/>
          </a:xfrm>
          <a:prstGeom prst="rect">
            <a:avLst/>
          </a:prstGeom>
          <a:noFill/>
        </p:spPr>
        <p:txBody>
          <a:bodyPr wrap="square" rtlCol="0">
            <a:spAutoFit/>
          </a:bodyPr>
          <a:lstStyle/>
          <a:p>
            <a:pPr algn="ctr"/>
            <a:r>
              <a:rPr lang="fr-FR" sz="1200" dirty="0">
                <a:solidFill>
                  <a:schemeClr val="tx1">
                    <a:lumMod val="50000"/>
                    <a:lumOff val="50000"/>
                  </a:schemeClr>
                </a:solidFill>
              </a:rPr>
              <a:t>Fin 2019</a:t>
            </a:r>
          </a:p>
        </p:txBody>
      </p:sp>
      <p:sp>
        <p:nvSpPr>
          <p:cNvPr id="34" name="ZoneTexte 33"/>
          <p:cNvSpPr txBox="1"/>
          <p:nvPr/>
        </p:nvSpPr>
        <p:spPr>
          <a:xfrm>
            <a:off x="2485251" y="3973456"/>
            <a:ext cx="3044368" cy="276999"/>
          </a:xfrm>
          <a:prstGeom prst="rect">
            <a:avLst/>
          </a:prstGeom>
          <a:noFill/>
        </p:spPr>
        <p:txBody>
          <a:bodyPr wrap="square" rtlCol="0">
            <a:spAutoFit/>
          </a:bodyPr>
          <a:lstStyle/>
          <a:p>
            <a:pPr algn="ctr"/>
            <a:r>
              <a:rPr lang="fr-FR" sz="1200" dirty="0">
                <a:solidFill>
                  <a:schemeClr val="tx1">
                    <a:lumMod val="50000"/>
                    <a:lumOff val="50000"/>
                  </a:schemeClr>
                </a:solidFill>
              </a:rPr>
              <a:t>1er semestre 2019</a:t>
            </a:r>
          </a:p>
        </p:txBody>
      </p:sp>
      <p:sp>
        <p:nvSpPr>
          <p:cNvPr id="41" name="ZoneTexte 40"/>
          <p:cNvSpPr txBox="1"/>
          <p:nvPr/>
        </p:nvSpPr>
        <p:spPr>
          <a:xfrm>
            <a:off x="5285601" y="3973456"/>
            <a:ext cx="1387017" cy="276999"/>
          </a:xfrm>
          <a:prstGeom prst="rect">
            <a:avLst/>
          </a:prstGeom>
          <a:noFill/>
        </p:spPr>
        <p:txBody>
          <a:bodyPr wrap="square" rtlCol="0">
            <a:spAutoFit/>
          </a:bodyPr>
          <a:lstStyle/>
          <a:p>
            <a:pPr algn="ctr"/>
            <a:r>
              <a:rPr lang="fr-FR" sz="1200" dirty="0">
                <a:solidFill>
                  <a:schemeClr val="tx1">
                    <a:lumMod val="50000"/>
                    <a:lumOff val="50000"/>
                  </a:schemeClr>
                </a:solidFill>
              </a:rPr>
              <a:t>2</a:t>
            </a:r>
            <a:r>
              <a:rPr lang="fr-FR" sz="1200" baseline="30000" dirty="0">
                <a:solidFill>
                  <a:schemeClr val="tx1">
                    <a:lumMod val="50000"/>
                    <a:lumOff val="50000"/>
                  </a:schemeClr>
                </a:solidFill>
              </a:rPr>
              <a:t>nd</a:t>
            </a:r>
            <a:r>
              <a:rPr lang="fr-FR" sz="1200" dirty="0">
                <a:solidFill>
                  <a:schemeClr val="tx1">
                    <a:lumMod val="50000"/>
                    <a:lumOff val="50000"/>
                  </a:schemeClr>
                </a:solidFill>
              </a:rPr>
              <a:t> semestre 2019</a:t>
            </a:r>
          </a:p>
        </p:txBody>
      </p:sp>
      <p:sp>
        <p:nvSpPr>
          <p:cNvPr id="26" name="Rectangle 25"/>
          <p:cNvSpPr/>
          <p:nvPr/>
        </p:nvSpPr>
        <p:spPr>
          <a:xfrm>
            <a:off x="-35168" y="0"/>
            <a:ext cx="37806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ZoneTexte 26"/>
          <p:cNvSpPr txBox="1"/>
          <p:nvPr/>
        </p:nvSpPr>
        <p:spPr>
          <a:xfrm rot="16200000">
            <a:off x="-3020106" y="3509229"/>
            <a:ext cx="6330430" cy="261610"/>
          </a:xfrm>
          <a:prstGeom prst="rect">
            <a:avLst/>
          </a:prstGeom>
          <a:noFill/>
        </p:spPr>
        <p:txBody>
          <a:bodyPr wrap="square" rtlCol="0">
            <a:spAutoFit/>
          </a:bodyPr>
          <a:lstStyle/>
          <a:p>
            <a:r>
              <a:rPr lang="fr-FR" sz="1100" b="1" dirty="0">
                <a:solidFill>
                  <a:schemeClr val="bg1"/>
                </a:solidFill>
              </a:rPr>
              <a:t>Orientation 3 : Promouvoir une gestion durable du foncier et du bâti</a:t>
            </a:r>
          </a:p>
        </p:txBody>
      </p:sp>
      <p:sp>
        <p:nvSpPr>
          <p:cNvPr id="37" name="ZoneTexte 36"/>
          <p:cNvSpPr txBox="1"/>
          <p:nvPr/>
        </p:nvSpPr>
        <p:spPr>
          <a:xfrm>
            <a:off x="500029" y="2319105"/>
            <a:ext cx="3562740" cy="1569660"/>
          </a:xfrm>
          <a:prstGeom prst="rect">
            <a:avLst/>
          </a:prstGeom>
          <a:solidFill>
            <a:schemeClr val="accent1">
              <a:lumMod val="20000"/>
              <a:lumOff val="80000"/>
            </a:schemeClr>
          </a:solidFill>
        </p:spPr>
        <p:txBody>
          <a:bodyPr wrap="square" rtlCol="0">
            <a:spAutoFit/>
          </a:bodyPr>
          <a:lstStyle/>
          <a:p>
            <a:r>
              <a:rPr lang="fr-FR" sz="1600" dirty="0"/>
              <a:t>3 / Pilotage commun</a:t>
            </a:r>
          </a:p>
          <a:p>
            <a:endParaRPr lang="fr-FR" sz="1600" dirty="0"/>
          </a:p>
          <a:p>
            <a:endParaRPr lang="fr-FR" sz="1600" dirty="0"/>
          </a:p>
          <a:p>
            <a:endParaRPr lang="fr-FR" sz="1600" u="sng" dirty="0"/>
          </a:p>
          <a:p>
            <a:endParaRPr lang="fr-FR" sz="1600" u="sng" dirty="0"/>
          </a:p>
          <a:p>
            <a:r>
              <a:rPr lang="fr-FR" sz="1600" u="sng" dirty="0"/>
              <a:t> </a:t>
            </a:r>
          </a:p>
        </p:txBody>
      </p:sp>
      <p:pic>
        <p:nvPicPr>
          <p:cNvPr id="38" name="Image 37">
            <a:extLst>
              <a:ext uri="{FF2B5EF4-FFF2-40B4-BE49-F238E27FC236}">
                <a16:creationId xmlns:a16="http://schemas.microsoft.com/office/drawing/2014/main" id="{C014FA63-A3E9-4F84-A762-E0CB68CF35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7264" y="2864325"/>
            <a:ext cx="504915" cy="737349"/>
          </a:xfrm>
          <a:prstGeom prst="rect">
            <a:avLst/>
          </a:prstGeom>
        </p:spPr>
      </p:pic>
      <p:pic>
        <p:nvPicPr>
          <p:cNvPr id="39" name="Image 38">
            <a:extLst>
              <a:ext uri="{FF2B5EF4-FFF2-40B4-BE49-F238E27FC236}">
                <a16:creationId xmlns:a16="http://schemas.microsoft.com/office/drawing/2014/main" id="{86DC73AA-D24C-46DF-B3D4-3DFF83E2DA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1492" y="2840106"/>
            <a:ext cx="849238" cy="785786"/>
          </a:xfrm>
          <a:prstGeom prst="rect">
            <a:avLst/>
          </a:prstGeom>
        </p:spPr>
      </p:pic>
      <p:pic>
        <p:nvPicPr>
          <p:cNvPr id="40" name="Image 39">
            <a:extLst>
              <a:ext uri="{FF2B5EF4-FFF2-40B4-BE49-F238E27FC236}">
                <a16:creationId xmlns:a16="http://schemas.microsoft.com/office/drawing/2014/main" id="{684A8603-0BB7-496E-933B-0A0A6A9A090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31153" y="2847102"/>
            <a:ext cx="636009" cy="815071"/>
          </a:xfrm>
          <a:prstGeom prst="rect">
            <a:avLst/>
          </a:prstGeom>
        </p:spPr>
      </p:pic>
      <p:pic>
        <p:nvPicPr>
          <p:cNvPr id="42" name="Image 41" descr="logo definitif Pays de Dol Mont Saint Michel.jpg"/>
          <p:cNvPicPr>
            <a:picLocks noChangeAspect="1"/>
          </p:cNvPicPr>
          <p:nvPr/>
        </p:nvPicPr>
        <p:blipFill>
          <a:blip r:embed="rId6" cstate="print"/>
          <a:stretch>
            <a:fillRect/>
          </a:stretch>
        </p:blipFill>
        <p:spPr>
          <a:xfrm>
            <a:off x="2918326" y="2869896"/>
            <a:ext cx="1005963" cy="707183"/>
          </a:xfrm>
          <a:prstGeom prst="rect">
            <a:avLst/>
          </a:prstGeom>
        </p:spPr>
      </p:pic>
    </p:spTree>
    <p:extLst>
      <p:ext uri="{BB962C8B-B14F-4D97-AF65-F5344CB8AC3E}">
        <p14:creationId xmlns:p14="http://schemas.microsoft.com/office/powerpoint/2010/main" val="31556230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8A2CB29A-4DED-455A-A5B0-DD1BF471A2D4}" type="slidenum">
              <a:rPr lang="fr-FR" smtClean="0">
                <a:solidFill>
                  <a:schemeClr val="tx1"/>
                </a:solidFill>
              </a:rPr>
              <a:pPr/>
              <a:t>12</a:t>
            </a:fld>
            <a:endParaRPr lang="fr-FR">
              <a:solidFill>
                <a:schemeClr val="tx1"/>
              </a:solidFill>
            </a:endParaRPr>
          </a:p>
        </p:txBody>
      </p:sp>
      <p:sp>
        <p:nvSpPr>
          <p:cNvPr id="56" name="ZoneTexte 55"/>
          <p:cNvSpPr txBox="1"/>
          <p:nvPr/>
        </p:nvSpPr>
        <p:spPr>
          <a:xfrm>
            <a:off x="475511" y="257175"/>
            <a:ext cx="8363527" cy="369332"/>
          </a:xfrm>
          <a:prstGeom prst="rect">
            <a:avLst/>
          </a:prstGeom>
          <a:solidFill>
            <a:schemeClr val="accent2"/>
          </a:solidFill>
          <a:ln>
            <a:noFill/>
          </a:ln>
        </p:spPr>
        <p:txBody>
          <a:bodyPr wrap="square" rtlCol="0">
            <a:spAutoFit/>
          </a:bodyPr>
          <a:lstStyle/>
          <a:p>
            <a:r>
              <a:rPr lang="fr-FR" dirty="0">
                <a:solidFill>
                  <a:schemeClr val="bg1"/>
                </a:solidFill>
              </a:rPr>
              <a:t>Se concerter pour réguler les offres de santé</a:t>
            </a:r>
          </a:p>
        </p:txBody>
      </p:sp>
      <p:sp>
        <p:nvSpPr>
          <p:cNvPr id="63" name="ZoneTexte 62"/>
          <p:cNvSpPr txBox="1"/>
          <p:nvPr/>
        </p:nvSpPr>
        <p:spPr>
          <a:xfrm>
            <a:off x="446935" y="733425"/>
            <a:ext cx="2838449" cy="1523494"/>
          </a:xfrm>
          <a:prstGeom prst="rect">
            <a:avLst/>
          </a:prstGeom>
          <a:solidFill>
            <a:schemeClr val="bg1">
              <a:lumMod val="95000"/>
            </a:schemeClr>
          </a:solidFill>
        </p:spPr>
        <p:txBody>
          <a:bodyPr wrap="square" rtlCol="0">
            <a:spAutoFit/>
          </a:bodyPr>
          <a:lstStyle/>
          <a:p>
            <a:r>
              <a:rPr lang="fr-FR" sz="1600" dirty="0"/>
              <a:t>1 / Objectifs</a:t>
            </a:r>
          </a:p>
          <a:p>
            <a:pPr>
              <a:spcAft>
                <a:spcPts val="600"/>
              </a:spcAft>
            </a:pPr>
            <a:r>
              <a:rPr lang="fr-FR" sz="1200" dirty="0">
                <a:solidFill>
                  <a:schemeClr val="tx1">
                    <a:lumMod val="50000"/>
                    <a:lumOff val="50000"/>
                  </a:schemeClr>
                </a:solidFill>
              </a:rPr>
              <a:t>Identifier les manques et besoins en termes d’offre de santé libérale.</a:t>
            </a:r>
          </a:p>
          <a:p>
            <a:pPr>
              <a:spcAft>
                <a:spcPts val="600"/>
              </a:spcAft>
            </a:pPr>
            <a:r>
              <a:rPr lang="fr-FR" sz="1200" dirty="0">
                <a:solidFill>
                  <a:schemeClr val="tx1">
                    <a:lumMod val="50000"/>
                    <a:lumOff val="50000"/>
                  </a:schemeClr>
                </a:solidFill>
              </a:rPr>
              <a:t>Etudier l ’opportunité de l’implantation de maisons médicales, de plateaux techniques, d’un réseau de médecins itinérants ou d’autres alternatives.</a:t>
            </a:r>
            <a:endParaRPr lang="fr-FR" sz="1600" dirty="0">
              <a:solidFill>
                <a:schemeClr val="tx1">
                  <a:lumMod val="50000"/>
                  <a:lumOff val="50000"/>
                </a:schemeClr>
              </a:solidFill>
            </a:endParaRPr>
          </a:p>
        </p:txBody>
      </p:sp>
      <p:cxnSp>
        <p:nvCxnSpPr>
          <p:cNvPr id="65" name="Connecteur droit 64"/>
          <p:cNvCxnSpPr/>
          <p:nvPr/>
        </p:nvCxnSpPr>
        <p:spPr>
          <a:xfrm flipV="1">
            <a:off x="676256" y="4464024"/>
            <a:ext cx="7882581" cy="31776"/>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66" name="Triangle isocèle 65"/>
          <p:cNvSpPr/>
          <p:nvPr/>
        </p:nvSpPr>
        <p:spPr>
          <a:xfrm rot="5400000">
            <a:off x="8512035" y="4247266"/>
            <a:ext cx="362464" cy="395416"/>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7" name="Rectangle 66"/>
          <p:cNvSpPr/>
          <p:nvPr/>
        </p:nvSpPr>
        <p:spPr>
          <a:xfrm>
            <a:off x="2866592" y="4351639"/>
            <a:ext cx="57665" cy="28832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0" name="Rectangle 69"/>
          <p:cNvSpPr/>
          <p:nvPr/>
        </p:nvSpPr>
        <p:spPr>
          <a:xfrm>
            <a:off x="7495424" y="4319863"/>
            <a:ext cx="57665" cy="28832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9" name="ZoneTexte 88"/>
          <p:cNvSpPr txBox="1"/>
          <p:nvPr/>
        </p:nvSpPr>
        <p:spPr>
          <a:xfrm>
            <a:off x="561234" y="2047875"/>
            <a:ext cx="7572375" cy="307777"/>
          </a:xfrm>
          <a:prstGeom prst="rect">
            <a:avLst/>
          </a:prstGeom>
          <a:noFill/>
        </p:spPr>
        <p:txBody>
          <a:bodyPr wrap="square" rtlCol="0">
            <a:spAutoFit/>
          </a:bodyPr>
          <a:lstStyle/>
          <a:p>
            <a:endParaRPr lang="fr-FR" sz="1400" dirty="0"/>
          </a:p>
        </p:txBody>
      </p:sp>
      <p:sp>
        <p:nvSpPr>
          <p:cNvPr id="33" name="ZoneTexte 32"/>
          <p:cNvSpPr txBox="1"/>
          <p:nvPr/>
        </p:nvSpPr>
        <p:spPr>
          <a:xfrm>
            <a:off x="3675909" y="723900"/>
            <a:ext cx="5191126" cy="2000548"/>
          </a:xfrm>
          <a:prstGeom prst="rect">
            <a:avLst/>
          </a:prstGeom>
          <a:solidFill>
            <a:schemeClr val="accent4">
              <a:lumMod val="20000"/>
              <a:lumOff val="80000"/>
            </a:schemeClr>
          </a:solidFill>
        </p:spPr>
        <p:txBody>
          <a:bodyPr wrap="square" rtlCol="0">
            <a:spAutoFit/>
          </a:bodyPr>
          <a:lstStyle/>
          <a:p>
            <a:r>
              <a:rPr lang="fr-FR" sz="1600" dirty="0"/>
              <a:t>2 / Description</a:t>
            </a:r>
          </a:p>
          <a:p>
            <a:r>
              <a:rPr lang="fr-FR" sz="1200" dirty="0">
                <a:solidFill>
                  <a:schemeClr val="tx1">
                    <a:lumMod val="50000"/>
                    <a:lumOff val="50000"/>
                  </a:schemeClr>
                </a:solidFill>
              </a:rPr>
              <a:t>Pour réguler les concurrences et agir sur l’offre de soin, les collectivités peuvent agir sur l'attribution d'aides en faveur de l'installation ou du maintien de professionnels de santé dans les zones dans lesquelles est constaté un déficit en matière d'offre de soins ; l'attribution d'aides aux centres de santé, employant des professionnels de santé salariés ; la réalisation d'investissements immobiliers destinés à l'installation des professionnels de santé. </a:t>
            </a:r>
          </a:p>
          <a:p>
            <a:endParaRPr lang="fr-FR" sz="1200" dirty="0">
              <a:solidFill>
                <a:schemeClr val="tx1">
                  <a:lumMod val="50000"/>
                  <a:lumOff val="50000"/>
                </a:schemeClr>
              </a:solidFill>
            </a:endParaRPr>
          </a:p>
          <a:p>
            <a:r>
              <a:rPr lang="fr-FR" sz="1200" dirty="0">
                <a:solidFill>
                  <a:schemeClr val="tx1">
                    <a:lumMod val="50000"/>
                    <a:lumOff val="50000"/>
                  </a:schemeClr>
                </a:solidFill>
              </a:rPr>
              <a:t>Un dispositif de concertation nécessiterait d’</a:t>
            </a:r>
            <a:r>
              <a:rPr lang="fr-FR" sz="1200" b="1" dirty="0">
                <a:solidFill>
                  <a:schemeClr val="tx1">
                    <a:lumMod val="50000"/>
                    <a:lumOff val="50000"/>
                  </a:schemeClr>
                </a:solidFill>
              </a:rPr>
              <a:t>identifier collectivement les pistes les plus adéquates pour agir et limiterait les concurrences stériles. </a:t>
            </a:r>
          </a:p>
        </p:txBody>
      </p:sp>
      <p:cxnSp>
        <p:nvCxnSpPr>
          <p:cNvPr id="22" name="Connecteur droit 21"/>
          <p:cNvCxnSpPr/>
          <p:nvPr/>
        </p:nvCxnSpPr>
        <p:spPr>
          <a:xfrm flipH="1">
            <a:off x="37938" y="-35088"/>
            <a:ext cx="36576" cy="6867525"/>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a:off x="9107424" y="-9525"/>
            <a:ext cx="36576" cy="6867525"/>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a:off x="36576" y="27051"/>
            <a:ext cx="9107424"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a:off x="0" y="6858000"/>
            <a:ext cx="9107424"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9" name="ZoneTexte 28"/>
          <p:cNvSpPr txBox="1"/>
          <p:nvPr/>
        </p:nvSpPr>
        <p:spPr>
          <a:xfrm>
            <a:off x="2122829" y="4799855"/>
            <a:ext cx="1773896" cy="1200329"/>
          </a:xfrm>
          <a:prstGeom prst="rect">
            <a:avLst/>
          </a:prstGeom>
          <a:solidFill>
            <a:schemeClr val="bg1">
              <a:lumMod val="95000"/>
            </a:schemeClr>
          </a:solidFill>
        </p:spPr>
        <p:txBody>
          <a:bodyPr wrap="square" rtlCol="0">
            <a:spAutoFit/>
          </a:bodyPr>
          <a:lstStyle/>
          <a:p>
            <a:pPr algn="ctr"/>
            <a:r>
              <a:rPr lang="fr-FR" sz="1200" dirty="0">
                <a:solidFill>
                  <a:schemeClr val="tx1">
                    <a:lumMod val="50000"/>
                    <a:lumOff val="50000"/>
                  </a:schemeClr>
                </a:solidFill>
              </a:rPr>
              <a:t>Identification des dispositifs </a:t>
            </a:r>
          </a:p>
          <a:p>
            <a:pPr algn="ctr"/>
            <a:r>
              <a:rPr lang="fr-FR" sz="1200" dirty="0">
                <a:solidFill>
                  <a:schemeClr val="tx1">
                    <a:lumMod val="50000"/>
                    <a:lumOff val="50000"/>
                  </a:schemeClr>
                </a:solidFill>
              </a:rPr>
              <a:t>d’accueil et d’accompagnement  </a:t>
            </a:r>
          </a:p>
          <a:p>
            <a:pPr algn="ctr"/>
            <a:r>
              <a:rPr lang="fr-FR" sz="1200" dirty="0">
                <a:solidFill>
                  <a:schemeClr val="tx1">
                    <a:lumMod val="50000"/>
                    <a:lumOff val="50000"/>
                  </a:schemeClr>
                </a:solidFill>
              </a:rPr>
              <a:t>mis en place par les </a:t>
            </a:r>
          </a:p>
          <a:p>
            <a:pPr algn="ctr"/>
            <a:r>
              <a:rPr lang="fr-FR" sz="1200" dirty="0">
                <a:solidFill>
                  <a:schemeClr val="tx1">
                    <a:lumMod val="50000"/>
                    <a:lumOff val="50000"/>
                  </a:schemeClr>
                </a:solidFill>
              </a:rPr>
              <a:t>communes et l’ARS</a:t>
            </a:r>
          </a:p>
        </p:txBody>
      </p:sp>
      <p:sp>
        <p:nvSpPr>
          <p:cNvPr id="37" name="ZoneTexte 36"/>
          <p:cNvSpPr txBox="1"/>
          <p:nvPr/>
        </p:nvSpPr>
        <p:spPr>
          <a:xfrm>
            <a:off x="4375418" y="4767734"/>
            <a:ext cx="1422387" cy="1384995"/>
          </a:xfrm>
          <a:prstGeom prst="rect">
            <a:avLst/>
          </a:prstGeom>
          <a:solidFill>
            <a:schemeClr val="bg1">
              <a:lumMod val="95000"/>
            </a:schemeClr>
          </a:solidFill>
        </p:spPr>
        <p:txBody>
          <a:bodyPr wrap="square" rtlCol="0">
            <a:spAutoFit/>
          </a:bodyPr>
          <a:lstStyle/>
          <a:p>
            <a:pPr algn="ctr"/>
            <a:r>
              <a:rPr lang="fr-FR" sz="1200" dirty="0">
                <a:solidFill>
                  <a:schemeClr val="tx1">
                    <a:lumMod val="50000"/>
                    <a:lumOff val="50000"/>
                  </a:schemeClr>
                </a:solidFill>
              </a:rPr>
              <a:t>Recensement des besoins par commune et </a:t>
            </a:r>
            <a:r>
              <a:rPr lang="fr-FR" sz="1200" dirty="0">
                <a:solidFill>
                  <a:schemeClr val="bg1">
                    <a:lumMod val="50000"/>
                  </a:schemeClr>
                </a:solidFill>
              </a:rPr>
              <a:t>identification des</a:t>
            </a:r>
          </a:p>
          <a:p>
            <a:pPr algn="ctr"/>
            <a:r>
              <a:rPr lang="fr-FR" sz="1200" dirty="0">
                <a:solidFill>
                  <a:schemeClr val="bg1">
                    <a:lumMod val="50000"/>
                  </a:schemeClr>
                </a:solidFill>
              </a:rPr>
              <a:t> locaux disponibles (état des lieux et concertation)</a:t>
            </a:r>
          </a:p>
        </p:txBody>
      </p:sp>
      <p:sp>
        <p:nvSpPr>
          <p:cNvPr id="38" name="ZoneTexte 37"/>
          <p:cNvSpPr txBox="1"/>
          <p:nvPr/>
        </p:nvSpPr>
        <p:spPr>
          <a:xfrm>
            <a:off x="6439392" y="4854347"/>
            <a:ext cx="2346097" cy="1200329"/>
          </a:xfrm>
          <a:prstGeom prst="rect">
            <a:avLst/>
          </a:prstGeom>
          <a:solidFill>
            <a:schemeClr val="bg1">
              <a:lumMod val="95000"/>
            </a:schemeClr>
          </a:solidFill>
        </p:spPr>
        <p:txBody>
          <a:bodyPr wrap="square" rtlCol="0">
            <a:spAutoFit/>
          </a:bodyPr>
          <a:lstStyle/>
          <a:p>
            <a:pPr algn="ctr"/>
            <a:r>
              <a:rPr lang="fr-FR" sz="1200" dirty="0">
                <a:solidFill>
                  <a:schemeClr val="tx1">
                    <a:lumMod val="50000"/>
                    <a:lumOff val="50000"/>
                  </a:schemeClr>
                </a:solidFill>
              </a:rPr>
              <a:t>Mise en place </a:t>
            </a:r>
            <a:r>
              <a:rPr lang="fr-FR" sz="1200" b="1" dirty="0">
                <a:solidFill>
                  <a:schemeClr val="tx1">
                    <a:lumMod val="50000"/>
                    <a:lumOff val="50000"/>
                  </a:schemeClr>
                </a:solidFill>
              </a:rPr>
              <a:t>d’une instance Intercommunale consultative </a:t>
            </a:r>
            <a:r>
              <a:rPr lang="fr-FR" sz="1200" dirty="0">
                <a:solidFill>
                  <a:schemeClr val="tx1">
                    <a:lumMod val="50000"/>
                    <a:lumOff val="50000"/>
                  </a:schemeClr>
                </a:solidFill>
              </a:rPr>
              <a:t>d’implantation de locaux de santé associant </a:t>
            </a:r>
            <a:r>
              <a:rPr lang="fr-FR" sz="1200" dirty="0">
                <a:solidFill>
                  <a:schemeClr val="bg1">
                    <a:lumMod val="50000"/>
                  </a:schemeClr>
                </a:solidFill>
              </a:rPr>
              <a:t>les élus, de l’Animatrice Territoriale de Santé du PETR et les DGS des communes </a:t>
            </a:r>
            <a:r>
              <a:rPr lang="fr-FR" sz="1200" dirty="0">
                <a:solidFill>
                  <a:schemeClr val="tx1">
                    <a:lumMod val="50000"/>
                    <a:lumOff val="50000"/>
                  </a:schemeClr>
                </a:solidFill>
              </a:rPr>
              <a:t>concernées</a:t>
            </a:r>
          </a:p>
        </p:txBody>
      </p:sp>
      <p:sp>
        <p:nvSpPr>
          <p:cNvPr id="27" name="ZoneTexte 26"/>
          <p:cNvSpPr txBox="1"/>
          <p:nvPr/>
        </p:nvSpPr>
        <p:spPr>
          <a:xfrm>
            <a:off x="2210754" y="3978526"/>
            <a:ext cx="1618708" cy="276999"/>
          </a:xfrm>
          <a:prstGeom prst="rect">
            <a:avLst/>
          </a:prstGeom>
          <a:noFill/>
        </p:spPr>
        <p:txBody>
          <a:bodyPr wrap="square" rtlCol="0">
            <a:spAutoFit/>
          </a:bodyPr>
          <a:lstStyle/>
          <a:p>
            <a:pPr algn="ctr"/>
            <a:r>
              <a:rPr lang="fr-FR" sz="1200" dirty="0">
                <a:solidFill>
                  <a:schemeClr val="tx1">
                    <a:lumMod val="50000"/>
                    <a:lumOff val="50000"/>
                  </a:schemeClr>
                </a:solidFill>
              </a:rPr>
              <a:t>Juin /Septembre 2019</a:t>
            </a:r>
          </a:p>
        </p:txBody>
      </p:sp>
      <p:sp>
        <p:nvSpPr>
          <p:cNvPr id="28" name="ZoneTexte 27"/>
          <p:cNvSpPr txBox="1"/>
          <p:nvPr/>
        </p:nvSpPr>
        <p:spPr>
          <a:xfrm>
            <a:off x="6797613" y="3930479"/>
            <a:ext cx="1369342" cy="276999"/>
          </a:xfrm>
          <a:prstGeom prst="rect">
            <a:avLst/>
          </a:prstGeom>
          <a:noFill/>
        </p:spPr>
        <p:txBody>
          <a:bodyPr wrap="square" rtlCol="0">
            <a:spAutoFit/>
          </a:bodyPr>
          <a:lstStyle/>
          <a:p>
            <a:pPr algn="ctr"/>
            <a:r>
              <a:rPr lang="fr-FR" sz="1200" dirty="0">
                <a:solidFill>
                  <a:schemeClr val="tx1">
                    <a:lumMod val="50000"/>
                    <a:lumOff val="50000"/>
                  </a:schemeClr>
                </a:solidFill>
              </a:rPr>
              <a:t>1</a:t>
            </a:r>
            <a:r>
              <a:rPr lang="fr-FR" sz="1200" baseline="30000" dirty="0">
                <a:solidFill>
                  <a:schemeClr val="tx1">
                    <a:lumMod val="50000"/>
                    <a:lumOff val="50000"/>
                  </a:schemeClr>
                </a:solidFill>
              </a:rPr>
              <a:t>er</a:t>
            </a:r>
            <a:r>
              <a:rPr lang="fr-FR" sz="1200" dirty="0">
                <a:solidFill>
                  <a:schemeClr val="tx1">
                    <a:lumMod val="50000"/>
                    <a:lumOff val="50000"/>
                  </a:schemeClr>
                </a:solidFill>
              </a:rPr>
              <a:t> semestre 2020</a:t>
            </a:r>
          </a:p>
        </p:txBody>
      </p:sp>
      <p:sp>
        <p:nvSpPr>
          <p:cNvPr id="26" name="Rectangle 25"/>
          <p:cNvSpPr/>
          <p:nvPr/>
        </p:nvSpPr>
        <p:spPr>
          <a:xfrm>
            <a:off x="5117754" y="4289245"/>
            <a:ext cx="57665" cy="28832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ZoneTexte 29"/>
          <p:cNvSpPr txBox="1"/>
          <p:nvPr/>
        </p:nvSpPr>
        <p:spPr>
          <a:xfrm>
            <a:off x="4440026" y="3889974"/>
            <a:ext cx="1369342" cy="461665"/>
          </a:xfrm>
          <a:prstGeom prst="rect">
            <a:avLst/>
          </a:prstGeom>
          <a:noFill/>
        </p:spPr>
        <p:txBody>
          <a:bodyPr wrap="square" rtlCol="0">
            <a:spAutoFit/>
          </a:bodyPr>
          <a:lstStyle/>
          <a:p>
            <a:pPr algn="ctr"/>
            <a:r>
              <a:rPr lang="fr-FR" sz="1200" dirty="0">
                <a:solidFill>
                  <a:schemeClr val="tx1">
                    <a:lumMod val="50000"/>
                    <a:lumOff val="50000"/>
                  </a:schemeClr>
                </a:solidFill>
              </a:rPr>
              <a:t>Octobre / Décembre 2019</a:t>
            </a:r>
          </a:p>
        </p:txBody>
      </p:sp>
      <p:sp>
        <p:nvSpPr>
          <p:cNvPr id="31" name="ZoneTexte 30"/>
          <p:cNvSpPr txBox="1"/>
          <p:nvPr/>
        </p:nvSpPr>
        <p:spPr>
          <a:xfrm>
            <a:off x="406702" y="4035923"/>
            <a:ext cx="1369342" cy="276999"/>
          </a:xfrm>
          <a:prstGeom prst="rect">
            <a:avLst/>
          </a:prstGeom>
          <a:noFill/>
        </p:spPr>
        <p:txBody>
          <a:bodyPr wrap="square" rtlCol="0">
            <a:spAutoFit/>
          </a:bodyPr>
          <a:lstStyle/>
          <a:p>
            <a:pPr algn="ctr"/>
            <a:r>
              <a:rPr lang="fr-FR" sz="1200" dirty="0">
                <a:solidFill>
                  <a:schemeClr val="tx1">
                    <a:lumMod val="50000"/>
                    <a:lumOff val="50000"/>
                  </a:schemeClr>
                </a:solidFill>
              </a:rPr>
              <a:t>1</a:t>
            </a:r>
            <a:r>
              <a:rPr lang="fr-FR" sz="1200" baseline="30000" dirty="0">
                <a:solidFill>
                  <a:schemeClr val="tx1">
                    <a:lumMod val="50000"/>
                    <a:lumOff val="50000"/>
                  </a:schemeClr>
                </a:solidFill>
              </a:rPr>
              <a:t>er</a:t>
            </a:r>
            <a:r>
              <a:rPr lang="fr-FR" sz="1200" dirty="0">
                <a:solidFill>
                  <a:schemeClr val="tx1">
                    <a:lumMod val="50000"/>
                    <a:lumOff val="50000"/>
                  </a:schemeClr>
                </a:solidFill>
              </a:rPr>
              <a:t> semestre 2019</a:t>
            </a:r>
          </a:p>
        </p:txBody>
      </p:sp>
      <p:sp>
        <p:nvSpPr>
          <p:cNvPr id="32" name="Rectangle 31"/>
          <p:cNvSpPr/>
          <p:nvPr/>
        </p:nvSpPr>
        <p:spPr>
          <a:xfrm>
            <a:off x="640015" y="4361766"/>
            <a:ext cx="57665" cy="28832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p:cNvSpPr/>
          <p:nvPr/>
        </p:nvSpPr>
        <p:spPr>
          <a:xfrm>
            <a:off x="391324" y="4823418"/>
            <a:ext cx="1194676" cy="830997"/>
          </a:xfrm>
          <a:prstGeom prst="rect">
            <a:avLst/>
          </a:prstGeom>
          <a:solidFill>
            <a:schemeClr val="bg1">
              <a:lumMod val="95000"/>
            </a:schemeClr>
          </a:solidFill>
        </p:spPr>
        <p:txBody>
          <a:bodyPr wrap="square">
            <a:spAutoFit/>
          </a:bodyPr>
          <a:lstStyle/>
          <a:p>
            <a:pPr lvl="0" algn="ctr"/>
            <a:r>
              <a:rPr lang="fr-FR" sz="1200" dirty="0">
                <a:solidFill>
                  <a:schemeClr val="bg1">
                    <a:lumMod val="50000"/>
                  </a:schemeClr>
                </a:solidFill>
              </a:rPr>
              <a:t>Elaboration du Contrat Local de Santé à l’échelle du pays</a:t>
            </a:r>
          </a:p>
        </p:txBody>
      </p:sp>
      <p:sp>
        <p:nvSpPr>
          <p:cNvPr id="35" name="Rectangle 34"/>
          <p:cNvSpPr/>
          <p:nvPr/>
        </p:nvSpPr>
        <p:spPr>
          <a:xfrm>
            <a:off x="-35168" y="0"/>
            <a:ext cx="37806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ZoneTexte 35"/>
          <p:cNvSpPr txBox="1"/>
          <p:nvPr/>
        </p:nvSpPr>
        <p:spPr>
          <a:xfrm rot="16200000">
            <a:off x="-3020106" y="3509229"/>
            <a:ext cx="6330430" cy="261610"/>
          </a:xfrm>
          <a:prstGeom prst="rect">
            <a:avLst/>
          </a:prstGeom>
          <a:noFill/>
        </p:spPr>
        <p:txBody>
          <a:bodyPr wrap="square" rtlCol="0">
            <a:spAutoFit/>
          </a:bodyPr>
          <a:lstStyle/>
          <a:p>
            <a:r>
              <a:rPr lang="fr-FR" sz="1100" b="1" dirty="0">
                <a:solidFill>
                  <a:schemeClr val="bg1"/>
                </a:solidFill>
              </a:rPr>
              <a:t>Orientation 4 : Franchir un cap en matière de santé / soin</a:t>
            </a:r>
          </a:p>
        </p:txBody>
      </p:sp>
      <p:sp>
        <p:nvSpPr>
          <p:cNvPr id="40" name="ZoneTexte 39"/>
          <p:cNvSpPr txBox="1"/>
          <p:nvPr/>
        </p:nvSpPr>
        <p:spPr>
          <a:xfrm>
            <a:off x="490987" y="2317337"/>
            <a:ext cx="2794397" cy="1569660"/>
          </a:xfrm>
          <a:prstGeom prst="rect">
            <a:avLst/>
          </a:prstGeom>
          <a:solidFill>
            <a:schemeClr val="accent4">
              <a:lumMod val="20000"/>
              <a:lumOff val="80000"/>
            </a:schemeClr>
          </a:solidFill>
        </p:spPr>
        <p:txBody>
          <a:bodyPr wrap="square" rtlCol="0">
            <a:spAutoFit/>
          </a:bodyPr>
          <a:lstStyle/>
          <a:p>
            <a:r>
              <a:rPr lang="fr-FR" sz="1600" dirty="0"/>
              <a:t>3 / Pilotage</a:t>
            </a:r>
          </a:p>
          <a:p>
            <a:endParaRPr lang="fr-FR" sz="1600" dirty="0"/>
          </a:p>
          <a:p>
            <a:r>
              <a:rPr lang="fr-FR" sz="1600" dirty="0"/>
              <a:t>Coproducteurs</a:t>
            </a:r>
          </a:p>
          <a:p>
            <a:endParaRPr lang="fr-FR" sz="1600" dirty="0">
              <a:solidFill>
                <a:srgbClr val="E7E6E6">
                  <a:lumMod val="50000"/>
                </a:srgbClr>
              </a:solidFill>
            </a:endParaRPr>
          </a:p>
          <a:p>
            <a:endParaRPr lang="fr-FR" sz="1600" dirty="0">
              <a:solidFill>
                <a:srgbClr val="E7E6E6">
                  <a:lumMod val="50000"/>
                </a:srgbClr>
              </a:solidFill>
            </a:endParaRPr>
          </a:p>
          <a:p>
            <a:endParaRPr lang="fr-FR" sz="1600" dirty="0">
              <a:solidFill>
                <a:srgbClr val="E7E6E6">
                  <a:lumMod val="50000"/>
                </a:srgbClr>
              </a:solidFill>
            </a:endParaRPr>
          </a:p>
        </p:txBody>
      </p:sp>
      <p:pic>
        <p:nvPicPr>
          <p:cNvPr id="42" name="Image 41">
            <a:extLst>
              <a:ext uri="{FF2B5EF4-FFF2-40B4-BE49-F238E27FC236}">
                <a16:creationId xmlns:a16="http://schemas.microsoft.com/office/drawing/2014/main" id="{C014FA63-A3E9-4F84-A762-E0CB68CF35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84445" y="3117402"/>
            <a:ext cx="512479" cy="737349"/>
          </a:xfrm>
          <a:prstGeom prst="rect">
            <a:avLst/>
          </a:prstGeom>
        </p:spPr>
      </p:pic>
      <p:pic>
        <p:nvPicPr>
          <p:cNvPr id="43" name="Image 42">
            <a:extLst>
              <a:ext uri="{FF2B5EF4-FFF2-40B4-BE49-F238E27FC236}">
                <a16:creationId xmlns:a16="http://schemas.microsoft.com/office/drawing/2014/main" id="{86DC73AA-D24C-46DF-B3D4-3DFF83E2DA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673" y="3093183"/>
            <a:ext cx="861960" cy="785786"/>
          </a:xfrm>
          <a:prstGeom prst="rect">
            <a:avLst/>
          </a:prstGeom>
        </p:spPr>
      </p:pic>
      <p:pic>
        <p:nvPicPr>
          <p:cNvPr id="44" name="Image 43">
            <a:extLst>
              <a:ext uri="{FF2B5EF4-FFF2-40B4-BE49-F238E27FC236}">
                <a16:creationId xmlns:a16="http://schemas.microsoft.com/office/drawing/2014/main" id="{684A8603-0BB7-496E-933B-0A0A6A9A090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48334" y="3100179"/>
            <a:ext cx="645537" cy="815071"/>
          </a:xfrm>
          <a:prstGeom prst="rect">
            <a:avLst/>
          </a:prstGeom>
        </p:spPr>
      </p:pic>
      <p:pic>
        <p:nvPicPr>
          <p:cNvPr id="2" name="Imag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57615" y="2282482"/>
            <a:ext cx="1327769" cy="609198"/>
          </a:xfrm>
          <a:prstGeom prst="rect">
            <a:avLst/>
          </a:prstGeom>
        </p:spPr>
      </p:pic>
    </p:spTree>
    <p:extLst>
      <p:ext uri="{BB962C8B-B14F-4D97-AF65-F5344CB8AC3E}">
        <p14:creationId xmlns:p14="http://schemas.microsoft.com/office/powerpoint/2010/main" val="39258818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8A2CB29A-4DED-455A-A5B0-DD1BF471A2D4}" type="slidenum">
              <a:rPr lang="fr-FR" smtClean="0"/>
              <a:pPr/>
              <a:t>13</a:t>
            </a:fld>
            <a:endParaRPr lang="fr-FR"/>
          </a:p>
        </p:txBody>
      </p:sp>
      <p:sp>
        <p:nvSpPr>
          <p:cNvPr id="7" name="Espace réservé du contenu 2"/>
          <p:cNvSpPr txBox="1">
            <a:spLocks/>
          </p:cNvSpPr>
          <p:nvPr/>
        </p:nvSpPr>
        <p:spPr>
          <a:xfrm>
            <a:off x="323935" y="2410134"/>
            <a:ext cx="8369215" cy="1190315"/>
          </a:xfrm>
          <a:prstGeom prst="rect">
            <a:avLst/>
          </a:prstGeom>
          <a:solidFill>
            <a:srgbClr val="7F7F7F">
              <a:alpha val="50196"/>
            </a:srgbClr>
          </a:solidFill>
        </p:spPr>
        <p:txBody>
          <a:bodyPr vert="horz" lIns="91440" tIns="45720" rIns="91440" bIns="45720" rtlCol="0">
            <a:norm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sz="2800" b="1" dirty="0">
                <a:solidFill>
                  <a:schemeClr val="bg1"/>
                </a:solidFill>
                <a:latin typeface="Titillium" pitchFamily="50" charset="0"/>
                <a:ea typeface="Calibri" pitchFamily="34" charset="0"/>
                <a:cs typeface="Times New Roman" pitchFamily="18" charset="0"/>
              </a:rPr>
              <a:t>4</a:t>
            </a:r>
            <a:r>
              <a:rPr kumimoji="0" lang="fr-FR" sz="2800" b="1" i="0" u="none" strike="noStrike" kern="1200" cap="none" spc="0" normalizeH="0" baseline="0" noProof="0" dirty="0">
                <a:ln>
                  <a:noFill/>
                </a:ln>
                <a:solidFill>
                  <a:schemeClr val="bg1"/>
                </a:solidFill>
                <a:effectLst/>
                <a:uLnTx/>
                <a:uFillTx/>
                <a:latin typeface="Titillium" pitchFamily="50" charset="0"/>
                <a:ea typeface="Calibri" pitchFamily="34" charset="0"/>
                <a:cs typeface="Times New Roman" pitchFamily="18" charset="0"/>
              </a:rPr>
              <a:t> </a:t>
            </a:r>
            <a:r>
              <a:rPr kumimoji="0" lang="fr-FR" sz="2800" b="1" i="0" u="none" strike="noStrike" kern="1200" cap="none" spc="0" normalizeH="0" noProof="0" dirty="0">
                <a:ln>
                  <a:noFill/>
                </a:ln>
                <a:solidFill>
                  <a:schemeClr val="bg1"/>
                </a:solidFill>
                <a:effectLst/>
                <a:uLnTx/>
                <a:uFillTx/>
                <a:latin typeface="Titillium" pitchFamily="50" charset="0"/>
                <a:ea typeface="Calibri" pitchFamily="34" charset="0"/>
                <a:cs typeface="Times New Roman" pitchFamily="18" charset="0"/>
              </a:rPr>
              <a:t>ACTIONS POUR FAIRE PLUS</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800" b="1" i="0" u="none" strike="noStrike" kern="1200" cap="none" spc="0" normalizeH="0" noProof="0" dirty="0">
                <a:ln>
                  <a:noFill/>
                </a:ln>
                <a:solidFill>
                  <a:schemeClr val="bg1"/>
                </a:solidFill>
                <a:effectLst/>
                <a:uLnTx/>
                <a:uFillTx/>
                <a:latin typeface="Titillium" pitchFamily="50" charset="0"/>
                <a:ea typeface="Calibri" pitchFamily="34" charset="0"/>
                <a:cs typeface="Times New Roman" pitchFamily="18" charset="0"/>
              </a:rPr>
              <a:t>AVEC DES MOYENS SUPPLEMENTAIRES</a:t>
            </a:r>
            <a:endParaRPr kumimoji="0" lang="fr-FR" sz="2800" b="1" i="0" u="none" strike="noStrike" kern="1200" cap="none" spc="0" normalizeH="0" baseline="0" noProof="0" dirty="0">
              <a:ln>
                <a:noFill/>
              </a:ln>
              <a:solidFill>
                <a:schemeClr val="bg1"/>
              </a:solidFill>
              <a:effectLst/>
              <a:uLnTx/>
              <a:uFillTx/>
              <a:latin typeface="Titillium" pitchFamily="50" charset="0"/>
              <a:ea typeface="Calibri" pitchFamily="34" charset="0"/>
              <a:cs typeface="Times New Roman"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1600" b="0" i="0" u="none" strike="noStrike" kern="1200" cap="none" spc="0" normalizeH="0" baseline="0" noProof="0" dirty="0">
              <a:ln>
                <a:noFill/>
              </a:ln>
              <a:solidFill>
                <a:prstClr val="black"/>
              </a:solidFill>
              <a:effectLst/>
              <a:uLnTx/>
              <a:uFillTx/>
              <a:latin typeface="Calibri Light"/>
              <a:ea typeface="Calibri" pitchFamily="34" charset="0"/>
              <a:cs typeface="Times New Roman" pitchFamily="18" charset="0"/>
            </a:endParaRPr>
          </a:p>
          <a:p>
            <a:pPr marL="228600" marR="0" lvl="0" indent="-228600" algn="l" defTabSz="914400" rtl="0" eaLnBrk="1" fontAlgn="auto" latinLnBrk="0" hangingPunct="1">
              <a:lnSpc>
                <a:spcPct val="90000"/>
              </a:lnSpc>
              <a:spcBef>
                <a:spcPts val="1000"/>
              </a:spcBef>
              <a:spcAft>
                <a:spcPts val="0"/>
              </a:spcAft>
              <a:buClrTx/>
              <a:buSzTx/>
              <a:tabLst/>
              <a:defRPr/>
            </a:pPr>
            <a:endParaRPr kumimoji="0" lang="fr-FR" sz="1500" b="1" i="0" u="none" strike="noStrike" kern="1200" cap="none" spc="0" normalizeH="0" baseline="0" noProof="0" dirty="0">
              <a:ln>
                <a:noFill/>
              </a:ln>
              <a:solidFill>
                <a:schemeClr val="tx1"/>
              </a:solidFill>
              <a:effectLst/>
              <a:uLnTx/>
              <a:uFillTx/>
              <a:latin typeface="+mj-lt"/>
              <a:ea typeface="Calibri" pitchFamily="34" charset="0"/>
              <a:cs typeface="Times New Roman" pitchFamily="18" charset="0"/>
            </a:endParaRPr>
          </a:p>
        </p:txBody>
      </p:sp>
      <p:sp>
        <p:nvSpPr>
          <p:cNvPr id="15" name="Rectangle 14"/>
          <p:cNvSpPr/>
          <p:nvPr/>
        </p:nvSpPr>
        <p:spPr>
          <a:xfrm>
            <a:off x="6600824" y="3657600"/>
            <a:ext cx="866775" cy="21621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p:cNvSpPr/>
          <p:nvPr/>
        </p:nvSpPr>
        <p:spPr>
          <a:xfrm rot="1953478">
            <a:off x="7175190" y="4274396"/>
            <a:ext cx="516185" cy="7631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p:cNvSpPr/>
          <p:nvPr/>
        </p:nvSpPr>
        <p:spPr>
          <a:xfrm rot="163288">
            <a:off x="6334336" y="4388737"/>
            <a:ext cx="1295232" cy="1192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Picture 3"/>
          <p:cNvPicPr>
            <a:picLocks noChangeAspect="1" noChangeArrowheads="1"/>
          </p:cNvPicPr>
          <p:nvPr/>
        </p:nvPicPr>
        <p:blipFill>
          <a:blip r:embed="rId2" cstate="print">
            <a:duotone>
              <a:prstClr val="black"/>
              <a:schemeClr val="accent4">
                <a:tint val="45000"/>
                <a:satMod val="400000"/>
              </a:schemeClr>
            </a:duotone>
          </a:blip>
          <a:srcRect l="29319" r="41361"/>
          <a:stretch>
            <a:fillRect/>
          </a:stretch>
        </p:blipFill>
        <p:spPr bwMode="auto">
          <a:xfrm>
            <a:off x="3829050" y="3795713"/>
            <a:ext cx="1066800" cy="123825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8A2CB29A-4DED-455A-A5B0-DD1BF471A2D4}" type="slidenum">
              <a:rPr lang="fr-FR" smtClean="0">
                <a:solidFill>
                  <a:schemeClr val="tx1"/>
                </a:solidFill>
              </a:rPr>
              <a:pPr/>
              <a:t>14</a:t>
            </a:fld>
            <a:endParaRPr lang="fr-FR" dirty="0">
              <a:solidFill>
                <a:schemeClr val="tx1"/>
              </a:solidFill>
            </a:endParaRPr>
          </a:p>
        </p:txBody>
      </p:sp>
      <p:sp>
        <p:nvSpPr>
          <p:cNvPr id="56" name="ZoneTexte 55"/>
          <p:cNvSpPr txBox="1"/>
          <p:nvPr/>
        </p:nvSpPr>
        <p:spPr>
          <a:xfrm>
            <a:off x="449859" y="257175"/>
            <a:ext cx="6584302" cy="307777"/>
          </a:xfrm>
          <a:prstGeom prst="rect">
            <a:avLst/>
          </a:prstGeom>
          <a:solidFill>
            <a:schemeClr val="accent6">
              <a:lumMod val="60000"/>
              <a:lumOff val="40000"/>
            </a:schemeClr>
          </a:solidFill>
        </p:spPr>
        <p:txBody>
          <a:bodyPr wrap="square" rtlCol="0">
            <a:spAutoFit/>
          </a:bodyPr>
          <a:lstStyle/>
          <a:p>
            <a:r>
              <a:rPr lang="fr-FR" sz="1400" dirty="0">
                <a:solidFill>
                  <a:schemeClr val="bg1"/>
                </a:solidFill>
              </a:rPr>
              <a:t>Construire une demande collective en direction de la Région Bretagne</a:t>
            </a:r>
          </a:p>
        </p:txBody>
      </p:sp>
      <p:sp>
        <p:nvSpPr>
          <p:cNvPr id="63" name="ZoneTexte 62"/>
          <p:cNvSpPr txBox="1"/>
          <p:nvPr/>
        </p:nvSpPr>
        <p:spPr>
          <a:xfrm>
            <a:off x="507009" y="733426"/>
            <a:ext cx="3362325" cy="1077218"/>
          </a:xfrm>
          <a:prstGeom prst="rect">
            <a:avLst/>
          </a:prstGeom>
          <a:solidFill>
            <a:schemeClr val="bg1">
              <a:lumMod val="95000"/>
            </a:schemeClr>
          </a:solidFill>
        </p:spPr>
        <p:txBody>
          <a:bodyPr wrap="square" rtlCol="0">
            <a:spAutoFit/>
          </a:bodyPr>
          <a:lstStyle/>
          <a:p>
            <a:r>
              <a:rPr lang="fr-FR" sz="1600" dirty="0"/>
              <a:t>1 / Objectifs :</a:t>
            </a:r>
          </a:p>
          <a:p>
            <a:pPr>
              <a:spcAft>
                <a:spcPts val="600"/>
              </a:spcAft>
            </a:pPr>
            <a:r>
              <a:rPr lang="fr-FR" sz="1200" dirty="0">
                <a:solidFill>
                  <a:schemeClr val="tx1">
                    <a:lumMod val="50000"/>
                    <a:lumOff val="50000"/>
                  </a:schemeClr>
                </a:solidFill>
              </a:rPr>
              <a:t>Se préparer à contribuer à la réflexion de la Région, qui s’apprête à refondre sa politique régionale de transport (offre et tarification) ainsi qu’à élaborer le volet mobilité du SRADDET</a:t>
            </a:r>
          </a:p>
        </p:txBody>
      </p:sp>
      <p:cxnSp>
        <p:nvCxnSpPr>
          <p:cNvPr id="65" name="Connecteur droit 64"/>
          <p:cNvCxnSpPr/>
          <p:nvPr/>
        </p:nvCxnSpPr>
        <p:spPr>
          <a:xfrm flipV="1">
            <a:off x="758778" y="4673574"/>
            <a:ext cx="7882581" cy="31776"/>
          </a:xfrm>
          <a:prstGeom prst="line">
            <a:avLst/>
          </a:prstGeom>
          <a:ln w="762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6" name="Triangle isocèle 65"/>
          <p:cNvSpPr/>
          <p:nvPr/>
        </p:nvSpPr>
        <p:spPr>
          <a:xfrm rot="5400000">
            <a:off x="8572110" y="4399666"/>
            <a:ext cx="362464" cy="395416"/>
          </a:xfrm>
          <a:prstGeom prst="triangl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7" name="Rectangle 66"/>
          <p:cNvSpPr/>
          <p:nvPr/>
        </p:nvSpPr>
        <p:spPr>
          <a:xfrm>
            <a:off x="1502758" y="4424639"/>
            <a:ext cx="57665" cy="28832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9" name="Rectangle 68"/>
          <p:cNvSpPr/>
          <p:nvPr/>
        </p:nvSpPr>
        <p:spPr>
          <a:xfrm>
            <a:off x="3298995" y="4547285"/>
            <a:ext cx="57665" cy="28832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0" name="Rectangle 69"/>
          <p:cNvSpPr/>
          <p:nvPr/>
        </p:nvSpPr>
        <p:spPr>
          <a:xfrm>
            <a:off x="4925975" y="4508989"/>
            <a:ext cx="57665" cy="28832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 name="ZoneTexte 32"/>
          <p:cNvSpPr txBox="1"/>
          <p:nvPr/>
        </p:nvSpPr>
        <p:spPr>
          <a:xfrm>
            <a:off x="4021734" y="723901"/>
            <a:ext cx="4797556" cy="2000548"/>
          </a:xfrm>
          <a:prstGeom prst="rect">
            <a:avLst/>
          </a:prstGeom>
          <a:solidFill>
            <a:schemeClr val="accent6">
              <a:lumMod val="20000"/>
              <a:lumOff val="80000"/>
            </a:schemeClr>
          </a:solidFill>
        </p:spPr>
        <p:txBody>
          <a:bodyPr wrap="square" rtlCol="0">
            <a:spAutoFit/>
          </a:bodyPr>
          <a:lstStyle/>
          <a:p>
            <a:r>
              <a:rPr lang="fr-FR" sz="1600" dirty="0"/>
              <a:t>2 / Description</a:t>
            </a:r>
          </a:p>
          <a:p>
            <a:pPr algn="just"/>
            <a:r>
              <a:rPr lang="fr-FR" sz="1200" dirty="0">
                <a:solidFill>
                  <a:schemeClr val="tx1">
                    <a:lumMod val="50000"/>
                    <a:lumOff val="50000"/>
                  </a:schemeClr>
                </a:solidFill>
              </a:rPr>
              <a:t>Si seule SMA possède la compétence transport, les 4 EPCI se proposent de réfléchir collectivement aux besoins à l’échelle du pays, afin d’alimenter la stratégie d’harmonisation des tarifs et de l’offre de transports ferroviaire et routière régionale, qui s’appuie sur la maille du pays. </a:t>
            </a:r>
          </a:p>
          <a:p>
            <a:pPr algn="just"/>
            <a:endParaRPr lang="fr-FR" sz="1200" dirty="0">
              <a:solidFill>
                <a:schemeClr val="tx1">
                  <a:lumMod val="50000"/>
                  <a:lumOff val="50000"/>
                </a:schemeClr>
              </a:solidFill>
            </a:endParaRPr>
          </a:p>
          <a:p>
            <a:pPr algn="just"/>
            <a:r>
              <a:rPr lang="fr-FR" sz="1200" dirty="0">
                <a:solidFill>
                  <a:schemeClr val="tx1">
                    <a:lumMod val="50000"/>
                    <a:lumOff val="50000"/>
                  </a:schemeClr>
                </a:solidFill>
              </a:rPr>
              <a:t>En lien avec les renouvellements de concessions relatives au port de Saint-Malo et à l’aéroport de Pleurtuit-Dinard, il s’agit de formuler clairement les attentes du Pays sur les évolutions nécessaires des dessertes aériennes et maritimes. </a:t>
            </a:r>
          </a:p>
        </p:txBody>
      </p:sp>
      <p:cxnSp>
        <p:nvCxnSpPr>
          <p:cNvPr id="35" name="Connecteur droit 34"/>
          <p:cNvCxnSpPr/>
          <p:nvPr/>
        </p:nvCxnSpPr>
        <p:spPr>
          <a:xfrm flipH="1">
            <a:off x="0" y="0"/>
            <a:ext cx="36576" cy="6858000"/>
          </a:xfrm>
          <a:prstGeom prst="line">
            <a:avLst/>
          </a:prstGeom>
          <a:ln w="762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6" name="Connecteur droit 35"/>
          <p:cNvCxnSpPr/>
          <p:nvPr/>
        </p:nvCxnSpPr>
        <p:spPr>
          <a:xfrm>
            <a:off x="9107424" y="0"/>
            <a:ext cx="36576" cy="6858000"/>
          </a:xfrm>
          <a:prstGeom prst="line">
            <a:avLst/>
          </a:prstGeom>
          <a:ln w="762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7" name="Connecteur droit 36"/>
          <p:cNvCxnSpPr/>
          <p:nvPr/>
        </p:nvCxnSpPr>
        <p:spPr>
          <a:xfrm>
            <a:off x="36576" y="36576"/>
            <a:ext cx="9107424" cy="0"/>
          </a:xfrm>
          <a:prstGeom prst="line">
            <a:avLst/>
          </a:prstGeom>
          <a:ln w="762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8" name="Connecteur droit 37"/>
          <p:cNvCxnSpPr/>
          <p:nvPr/>
        </p:nvCxnSpPr>
        <p:spPr>
          <a:xfrm>
            <a:off x="0" y="6858000"/>
            <a:ext cx="9107424" cy="0"/>
          </a:xfrm>
          <a:prstGeom prst="line">
            <a:avLst/>
          </a:prstGeom>
          <a:ln w="762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2" name="ZoneTexte 41"/>
          <p:cNvSpPr txBox="1"/>
          <p:nvPr/>
        </p:nvSpPr>
        <p:spPr>
          <a:xfrm>
            <a:off x="708223" y="4793924"/>
            <a:ext cx="1560912" cy="830997"/>
          </a:xfrm>
          <a:prstGeom prst="rect">
            <a:avLst/>
          </a:prstGeom>
          <a:solidFill>
            <a:schemeClr val="bg1">
              <a:lumMod val="95000"/>
            </a:schemeClr>
          </a:solidFill>
        </p:spPr>
        <p:txBody>
          <a:bodyPr wrap="square" rtlCol="0">
            <a:spAutoFit/>
          </a:bodyPr>
          <a:lstStyle/>
          <a:p>
            <a:pPr algn="ctr"/>
            <a:r>
              <a:rPr lang="fr-FR" sz="1200" b="1" dirty="0">
                <a:solidFill>
                  <a:srgbClr val="7F7F7F"/>
                </a:solidFill>
              </a:rPr>
              <a:t>Etat des lieux </a:t>
            </a:r>
            <a:r>
              <a:rPr lang="fr-FR" sz="1200" dirty="0">
                <a:solidFill>
                  <a:srgbClr val="7F7F7F"/>
                </a:solidFill>
              </a:rPr>
              <a:t>des réseaux aérien, portuaire et ferré existants</a:t>
            </a:r>
          </a:p>
        </p:txBody>
      </p:sp>
      <p:sp>
        <p:nvSpPr>
          <p:cNvPr id="45" name="ZoneTexte 44"/>
          <p:cNvSpPr txBox="1"/>
          <p:nvPr/>
        </p:nvSpPr>
        <p:spPr>
          <a:xfrm>
            <a:off x="2488650" y="4778761"/>
            <a:ext cx="1598875" cy="1754326"/>
          </a:xfrm>
          <a:prstGeom prst="rect">
            <a:avLst/>
          </a:prstGeom>
          <a:solidFill>
            <a:schemeClr val="bg1">
              <a:lumMod val="95000"/>
            </a:schemeClr>
          </a:solidFill>
        </p:spPr>
        <p:txBody>
          <a:bodyPr wrap="square" rtlCol="0">
            <a:spAutoFit/>
          </a:bodyPr>
          <a:lstStyle/>
          <a:p>
            <a:pPr algn="ctr"/>
            <a:r>
              <a:rPr lang="fr-FR" sz="1200" dirty="0">
                <a:solidFill>
                  <a:schemeClr val="tx1">
                    <a:lumMod val="50000"/>
                    <a:lumOff val="50000"/>
                  </a:schemeClr>
                </a:solidFill>
              </a:rPr>
              <a:t>Rédaction d’un </a:t>
            </a:r>
            <a:r>
              <a:rPr lang="fr-FR" sz="1200" b="1" dirty="0">
                <a:solidFill>
                  <a:schemeClr val="tx1">
                    <a:lumMod val="50000"/>
                    <a:lumOff val="50000"/>
                  </a:schemeClr>
                </a:solidFill>
              </a:rPr>
              <a:t>CCTP</a:t>
            </a:r>
            <a:r>
              <a:rPr lang="fr-FR" sz="1200" dirty="0">
                <a:solidFill>
                  <a:schemeClr val="tx1">
                    <a:lumMod val="50000"/>
                    <a:lumOff val="50000"/>
                  </a:schemeClr>
                </a:solidFill>
              </a:rPr>
              <a:t> pour trouver un </a:t>
            </a:r>
            <a:r>
              <a:rPr lang="fr-FR" sz="1200" dirty="0">
                <a:solidFill>
                  <a:srgbClr val="7F7F7F"/>
                </a:solidFill>
              </a:rPr>
              <a:t>prestataire/expert en charge de préparer le diagnostic, l’animation, la rédaction</a:t>
            </a:r>
            <a:endParaRPr lang="fr-FR" sz="1200" b="1" dirty="0">
              <a:solidFill>
                <a:srgbClr val="7F7F7F"/>
              </a:solidFill>
            </a:endParaRPr>
          </a:p>
          <a:p>
            <a:pPr algn="ctr"/>
            <a:r>
              <a:rPr lang="fr-FR" sz="1200" dirty="0">
                <a:solidFill>
                  <a:srgbClr val="7F7F7F"/>
                </a:solidFill>
              </a:rPr>
              <a:t>En association avec le  CODESEN et la CCI</a:t>
            </a:r>
          </a:p>
        </p:txBody>
      </p:sp>
      <p:sp>
        <p:nvSpPr>
          <p:cNvPr id="47" name="ZoneTexte 46"/>
          <p:cNvSpPr txBox="1"/>
          <p:nvPr/>
        </p:nvSpPr>
        <p:spPr>
          <a:xfrm>
            <a:off x="996975" y="3783264"/>
            <a:ext cx="1069230" cy="461665"/>
          </a:xfrm>
          <a:prstGeom prst="rect">
            <a:avLst/>
          </a:prstGeom>
          <a:noFill/>
        </p:spPr>
        <p:txBody>
          <a:bodyPr wrap="square" rtlCol="0">
            <a:spAutoFit/>
          </a:bodyPr>
          <a:lstStyle/>
          <a:p>
            <a:pPr algn="ctr"/>
            <a:r>
              <a:rPr lang="fr-FR" sz="1200" dirty="0">
                <a:solidFill>
                  <a:schemeClr val="tx1">
                    <a:lumMod val="50000"/>
                    <a:lumOff val="50000"/>
                  </a:schemeClr>
                </a:solidFill>
              </a:rPr>
              <a:t> </a:t>
            </a:r>
          </a:p>
          <a:p>
            <a:pPr algn="ctr"/>
            <a:r>
              <a:rPr lang="fr-FR" sz="1200" dirty="0">
                <a:solidFill>
                  <a:schemeClr val="tx1">
                    <a:lumMod val="50000"/>
                    <a:lumOff val="50000"/>
                  </a:schemeClr>
                </a:solidFill>
              </a:rPr>
              <a:t>Janvier 2019</a:t>
            </a:r>
          </a:p>
        </p:txBody>
      </p:sp>
      <p:sp>
        <p:nvSpPr>
          <p:cNvPr id="48" name="ZoneTexte 47"/>
          <p:cNvSpPr txBox="1"/>
          <p:nvPr/>
        </p:nvSpPr>
        <p:spPr>
          <a:xfrm>
            <a:off x="2894774" y="3908784"/>
            <a:ext cx="913074" cy="461665"/>
          </a:xfrm>
          <a:prstGeom prst="rect">
            <a:avLst/>
          </a:prstGeom>
          <a:noFill/>
        </p:spPr>
        <p:txBody>
          <a:bodyPr wrap="square" rtlCol="0">
            <a:spAutoFit/>
          </a:bodyPr>
          <a:lstStyle/>
          <a:p>
            <a:pPr algn="ctr"/>
            <a:r>
              <a:rPr lang="fr-FR" sz="1200" dirty="0">
                <a:solidFill>
                  <a:schemeClr val="tx1">
                    <a:lumMod val="50000"/>
                    <a:lumOff val="50000"/>
                  </a:schemeClr>
                </a:solidFill>
              </a:rPr>
              <a:t>Février 2019</a:t>
            </a:r>
          </a:p>
        </p:txBody>
      </p:sp>
      <p:sp>
        <p:nvSpPr>
          <p:cNvPr id="50" name="ZoneTexte 49"/>
          <p:cNvSpPr txBox="1"/>
          <p:nvPr/>
        </p:nvSpPr>
        <p:spPr>
          <a:xfrm>
            <a:off x="5727017" y="4879504"/>
            <a:ext cx="1404876" cy="830997"/>
          </a:xfrm>
          <a:prstGeom prst="rect">
            <a:avLst/>
          </a:prstGeom>
          <a:solidFill>
            <a:schemeClr val="bg1">
              <a:lumMod val="95000"/>
            </a:schemeClr>
          </a:solidFill>
        </p:spPr>
        <p:txBody>
          <a:bodyPr wrap="square" rtlCol="0">
            <a:spAutoFit/>
          </a:bodyPr>
          <a:lstStyle/>
          <a:p>
            <a:pPr algn="ctr"/>
            <a:r>
              <a:rPr lang="fr-FR" sz="1200" dirty="0">
                <a:solidFill>
                  <a:schemeClr val="tx1">
                    <a:lumMod val="50000"/>
                    <a:lumOff val="50000"/>
                  </a:schemeClr>
                </a:solidFill>
              </a:rPr>
              <a:t>Animer un débat avec les élus pour </a:t>
            </a:r>
            <a:r>
              <a:rPr lang="fr-FR" sz="1200" b="1" dirty="0">
                <a:solidFill>
                  <a:schemeClr val="tx1">
                    <a:lumMod val="50000"/>
                    <a:lumOff val="50000"/>
                  </a:schemeClr>
                </a:solidFill>
              </a:rPr>
              <a:t>produire la stratégie</a:t>
            </a:r>
          </a:p>
        </p:txBody>
      </p:sp>
      <p:sp>
        <p:nvSpPr>
          <p:cNvPr id="51" name="ZoneTexte 50"/>
          <p:cNvSpPr txBox="1"/>
          <p:nvPr/>
        </p:nvSpPr>
        <p:spPr>
          <a:xfrm>
            <a:off x="5642078" y="5733415"/>
            <a:ext cx="1555802" cy="646331"/>
          </a:xfrm>
          <a:prstGeom prst="rect">
            <a:avLst/>
          </a:prstGeom>
          <a:solidFill>
            <a:schemeClr val="bg1">
              <a:lumMod val="95000"/>
            </a:schemeClr>
          </a:solidFill>
        </p:spPr>
        <p:txBody>
          <a:bodyPr wrap="square" rtlCol="0">
            <a:spAutoFit/>
          </a:bodyPr>
          <a:lstStyle/>
          <a:p>
            <a:pPr algn="ctr"/>
            <a:r>
              <a:rPr lang="fr-FR" sz="1200" dirty="0">
                <a:solidFill>
                  <a:schemeClr val="tx1">
                    <a:lumMod val="50000"/>
                    <a:lumOff val="50000"/>
                  </a:schemeClr>
                </a:solidFill>
              </a:rPr>
              <a:t>En appui sur la Commission Mobilité et du CODESEN</a:t>
            </a:r>
          </a:p>
        </p:txBody>
      </p:sp>
      <p:sp>
        <p:nvSpPr>
          <p:cNvPr id="52" name="ZoneTexte 51"/>
          <p:cNvSpPr txBox="1"/>
          <p:nvPr/>
        </p:nvSpPr>
        <p:spPr>
          <a:xfrm>
            <a:off x="6012903" y="3878165"/>
            <a:ext cx="913074" cy="646331"/>
          </a:xfrm>
          <a:prstGeom prst="rect">
            <a:avLst/>
          </a:prstGeom>
          <a:noFill/>
        </p:spPr>
        <p:txBody>
          <a:bodyPr wrap="square" rtlCol="0">
            <a:spAutoFit/>
          </a:bodyPr>
          <a:lstStyle/>
          <a:p>
            <a:pPr algn="ctr"/>
            <a:r>
              <a:rPr lang="fr-FR" sz="1200" dirty="0">
                <a:solidFill>
                  <a:schemeClr val="tx1">
                    <a:lumMod val="50000"/>
                    <a:lumOff val="50000"/>
                  </a:schemeClr>
                </a:solidFill>
              </a:rPr>
              <a:t>Juin Septembre 2019</a:t>
            </a:r>
          </a:p>
        </p:txBody>
      </p:sp>
      <p:sp>
        <p:nvSpPr>
          <p:cNvPr id="28" name="ZoneTexte 27"/>
          <p:cNvSpPr txBox="1"/>
          <p:nvPr/>
        </p:nvSpPr>
        <p:spPr>
          <a:xfrm>
            <a:off x="4385010" y="4846320"/>
            <a:ext cx="984070" cy="461665"/>
          </a:xfrm>
          <a:prstGeom prst="rect">
            <a:avLst/>
          </a:prstGeom>
          <a:solidFill>
            <a:schemeClr val="bg1">
              <a:lumMod val="95000"/>
            </a:schemeClr>
          </a:solidFill>
        </p:spPr>
        <p:txBody>
          <a:bodyPr wrap="square" rtlCol="0">
            <a:spAutoFit/>
          </a:bodyPr>
          <a:lstStyle/>
          <a:p>
            <a:pPr algn="ctr"/>
            <a:r>
              <a:rPr lang="fr-FR" sz="1200" dirty="0">
                <a:solidFill>
                  <a:schemeClr val="tx1">
                    <a:lumMod val="50000"/>
                    <a:lumOff val="50000"/>
                  </a:schemeClr>
                </a:solidFill>
              </a:rPr>
              <a:t>Sélection du prestataire</a:t>
            </a:r>
          </a:p>
        </p:txBody>
      </p:sp>
      <p:sp>
        <p:nvSpPr>
          <p:cNvPr id="29" name="ZoneTexte 28"/>
          <p:cNvSpPr txBox="1"/>
          <p:nvPr/>
        </p:nvSpPr>
        <p:spPr>
          <a:xfrm>
            <a:off x="4493615" y="3923377"/>
            <a:ext cx="913074" cy="276999"/>
          </a:xfrm>
          <a:prstGeom prst="rect">
            <a:avLst/>
          </a:prstGeom>
          <a:noFill/>
        </p:spPr>
        <p:txBody>
          <a:bodyPr wrap="square" rtlCol="0">
            <a:spAutoFit/>
          </a:bodyPr>
          <a:lstStyle/>
          <a:p>
            <a:pPr algn="ctr"/>
            <a:r>
              <a:rPr lang="fr-FR" sz="1200" dirty="0">
                <a:solidFill>
                  <a:schemeClr val="tx1">
                    <a:lumMod val="50000"/>
                    <a:lumOff val="50000"/>
                  </a:schemeClr>
                </a:solidFill>
              </a:rPr>
              <a:t>Mai 2019</a:t>
            </a:r>
          </a:p>
        </p:txBody>
      </p:sp>
      <p:sp>
        <p:nvSpPr>
          <p:cNvPr id="30" name="Rectangle 29"/>
          <p:cNvSpPr/>
          <p:nvPr/>
        </p:nvSpPr>
        <p:spPr>
          <a:xfrm>
            <a:off x="6426408" y="4529414"/>
            <a:ext cx="57665" cy="28832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1" name="Rectangle 30"/>
          <p:cNvSpPr/>
          <p:nvPr/>
        </p:nvSpPr>
        <p:spPr>
          <a:xfrm>
            <a:off x="4247290" y="5299377"/>
            <a:ext cx="1363098" cy="461665"/>
          </a:xfrm>
          <a:prstGeom prst="rect">
            <a:avLst/>
          </a:prstGeom>
          <a:solidFill>
            <a:schemeClr val="bg1">
              <a:lumMod val="95000"/>
            </a:schemeClr>
          </a:solidFill>
        </p:spPr>
        <p:txBody>
          <a:bodyPr wrap="square">
            <a:spAutoFit/>
          </a:bodyPr>
          <a:lstStyle/>
          <a:p>
            <a:pPr lvl="0" algn="ctr"/>
            <a:r>
              <a:rPr lang="fr-FR" sz="1200" dirty="0">
                <a:solidFill>
                  <a:schemeClr val="tx1">
                    <a:lumMod val="50000"/>
                    <a:lumOff val="50000"/>
                  </a:schemeClr>
                </a:solidFill>
              </a:rPr>
              <a:t>Partager l’état des lieux avec les élus</a:t>
            </a:r>
          </a:p>
        </p:txBody>
      </p:sp>
      <p:sp>
        <p:nvSpPr>
          <p:cNvPr id="32" name="ZoneTexte 31"/>
          <p:cNvSpPr txBox="1"/>
          <p:nvPr/>
        </p:nvSpPr>
        <p:spPr>
          <a:xfrm>
            <a:off x="7359425" y="4899929"/>
            <a:ext cx="1404876" cy="830997"/>
          </a:xfrm>
          <a:prstGeom prst="rect">
            <a:avLst/>
          </a:prstGeom>
          <a:solidFill>
            <a:schemeClr val="bg1">
              <a:lumMod val="95000"/>
            </a:schemeClr>
          </a:solidFill>
        </p:spPr>
        <p:txBody>
          <a:bodyPr wrap="square" rtlCol="0">
            <a:spAutoFit/>
          </a:bodyPr>
          <a:lstStyle/>
          <a:p>
            <a:pPr algn="ctr"/>
            <a:r>
              <a:rPr lang="fr-FR" sz="1200" dirty="0">
                <a:solidFill>
                  <a:schemeClr val="tx1">
                    <a:lumMod val="50000"/>
                    <a:lumOff val="50000"/>
                  </a:schemeClr>
                </a:solidFill>
              </a:rPr>
              <a:t>Partage de la stratégie avec les services de la </a:t>
            </a:r>
            <a:r>
              <a:rPr lang="fr-FR" sz="1200" b="1" dirty="0">
                <a:solidFill>
                  <a:schemeClr val="tx1">
                    <a:lumMod val="50000"/>
                    <a:lumOff val="50000"/>
                  </a:schemeClr>
                </a:solidFill>
              </a:rPr>
              <a:t>Région </a:t>
            </a:r>
          </a:p>
        </p:txBody>
      </p:sp>
      <p:sp>
        <p:nvSpPr>
          <p:cNvPr id="39" name="ZoneTexte 38"/>
          <p:cNvSpPr txBox="1"/>
          <p:nvPr/>
        </p:nvSpPr>
        <p:spPr>
          <a:xfrm>
            <a:off x="7602279" y="3852361"/>
            <a:ext cx="913074" cy="461665"/>
          </a:xfrm>
          <a:prstGeom prst="rect">
            <a:avLst/>
          </a:prstGeom>
          <a:noFill/>
        </p:spPr>
        <p:txBody>
          <a:bodyPr wrap="square" rtlCol="0">
            <a:spAutoFit/>
          </a:bodyPr>
          <a:lstStyle/>
          <a:p>
            <a:pPr algn="ctr"/>
            <a:r>
              <a:rPr lang="fr-FR" sz="1200" dirty="0">
                <a:solidFill>
                  <a:schemeClr val="tx1">
                    <a:lumMod val="50000"/>
                    <a:lumOff val="50000"/>
                  </a:schemeClr>
                </a:solidFill>
              </a:rPr>
              <a:t>Novembre 2019</a:t>
            </a:r>
          </a:p>
        </p:txBody>
      </p:sp>
      <p:sp>
        <p:nvSpPr>
          <p:cNvPr id="40" name="Rectangle 39"/>
          <p:cNvSpPr/>
          <p:nvPr/>
        </p:nvSpPr>
        <p:spPr>
          <a:xfrm>
            <a:off x="8058816" y="4493278"/>
            <a:ext cx="57665" cy="28832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1" name="Rectangle 40"/>
          <p:cNvSpPr/>
          <p:nvPr/>
        </p:nvSpPr>
        <p:spPr>
          <a:xfrm>
            <a:off x="-35168" y="0"/>
            <a:ext cx="378068"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ZoneTexte 42"/>
          <p:cNvSpPr txBox="1"/>
          <p:nvPr/>
        </p:nvSpPr>
        <p:spPr>
          <a:xfrm rot="16200000">
            <a:off x="-3020106" y="3509229"/>
            <a:ext cx="6330430" cy="261610"/>
          </a:xfrm>
          <a:prstGeom prst="rect">
            <a:avLst/>
          </a:prstGeom>
          <a:noFill/>
        </p:spPr>
        <p:txBody>
          <a:bodyPr wrap="square" rtlCol="0">
            <a:spAutoFit/>
          </a:bodyPr>
          <a:lstStyle/>
          <a:p>
            <a:r>
              <a:rPr lang="fr-FR" sz="1100" b="1" dirty="0">
                <a:solidFill>
                  <a:schemeClr val="bg1"/>
                </a:solidFill>
              </a:rPr>
              <a:t>Orientation 2 : Conforter et structurer l’offre existante de transport </a:t>
            </a:r>
          </a:p>
        </p:txBody>
      </p:sp>
      <p:sp>
        <p:nvSpPr>
          <p:cNvPr id="34" name="ZoneTexte 33"/>
          <p:cNvSpPr txBox="1"/>
          <p:nvPr/>
        </p:nvSpPr>
        <p:spPr>
          <a:xfrm>
            <a:off x="485847" y="1947168"/>
            <a:ext cx="3383487" cy="1815882"/>
          </a:xfrm>
          <a:prstGeom prst="rect">
            <a:avLst/>
          </a:prstGeom>
          <a:solidFill>
            <a:schemeClr val="accent6">
              <a:lumMod val="20000"/>
              <a:lumOff val="80000"/>
            </a:schemeClr>
          </a:solidFill>
        </p:spPr>
        <p:txBody>
          <a:bodyPr wrap="square" rtlCol="0">
            <a:spAutoFit/>
          </a:bodyPr>
          <a:lstStyle/>
          <a:p>
            <a:r>
              <a:rPr lang="fr-FR" sz="1600" dirty="0"/>
              <a:t>3 / Pilotage </a:t>
            </a:r>
          </a:p>
          <a:p>
            <a:endParaRPr lang="fr-FR" sz="1600" dirty="0"/>
          </a:p>
          <a:p>
            <a:endParaRPr lang="fr-FR" sz="1600" dirty="0"/>
          </a:p>
          <a:p>
            <a:r>
              <a:rPr lang="fr-FR" sz="1600" dirty="0"/>
              <a:t>Coproducteurs</a:t>
            </a:r>
          </a:p>
          <a:p>
            <a:endParaRPr lang="fr-FR" sz="1600" dirty="0">
              <a:solidFill>
                <a:srgbClr val="E7E6E6">
                  <a:lumMod val="50000"/>
                </a:srgbClr>
              </a:solidFill>
            </a:endParaRPr>
          </a:p>
          <a:p>
            <a:endParaRPr lang="fr-FR" sz="1600" dirty="0">
              <a:solidFill>
                <a:srgbClr val="E7E6E6">
                  <a:lumMod val="50000"/>
                </a:srgbClr>
              </a:solidFill>
            </a:endParaRPr>
          </a:p>
          <a:p>
            <a:endParaRPr lang="fr-FR" sz="1600" dirty="0">
              <a:solidFill>
                <a:srgbClr val="E7E6E6">
                  <a:lumMod val="50000"/>
                </a:srgbClr>
              </a:solidFill>
            </a:endParaRPr>
          </a:p>
        </p:txBody>
      </p:sp>
      <p:pic>
        <p:nvPicPr>
          <p:cNvPr id="44" name="Image 43">
            <a:extLst>
              <a:ext uri="{FF2B5EF4-FFF2-40B4-BE49-F238E27FC236}">
                <a16:creationId xmlns:a16="http://schemas.microsoft.com/office/drawing/2014/main" id="{86DC73AA-D24C-46DF-B3D4-3DFF83E2DA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34536" y="2004646"/>
            <a:ext cx="781568" cy="783802"/>
          </a:xfrm>
          <a:prstGeom prst="rect">
            <a:avLst/>
          </a:prstGeom>
        </p:spPr>
      </p:pic>
      <p:pic>
        <p:nvPicPr>
          <p:cNvPr id="46" name="Image 45">
            <a:extLst>
              <a:ext uri="{FF2B5EF4-FFF2-40B4-BE49-F238E27FC236}">
                <a16:creationId xmlns:a16="http://schemas.microsoft.com/office/drawing/2014/main" id="{C014FA63-A3E9-4F84-A762-E0CB68CF35F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67265" y="2932457"/>
            <a:ext cx="458260" cy="669217"/>
          </a:xfrm>
          <a:prstGeom prst="rect">
            <a:avLst/>
          </a:prstGeom>
        </p:spPr>
      </p:pic>
      <p:pic>
        <p:nvPicPr>
          <p:cNvPr id="49" name="Image 48">
            <a:extLst>
              <a:ext uri="{FF2B5EF4-FFF2-40B4-BE49-F238E27FC236}">
                <a16:creationId xmlns:a16="http://schemas.microsoft.com/office/drawing/2014/main" id="{684A8603-0BB7-496E-933B-0A0A6A9A090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31154" y="2922417"/>
            <a:ext cx="577240" cy="739756"/>
          </a:xfrm>
          <a:prstGeom prst="rect">
            <a:avLst/>
          </a:prstGeom>
        </p:spPr>
      </p:pic>
      <p:pic>
        <p:nvPicPr>
          <p:cNvPr id="53" name="Image 52" descr="logo definitif Pays de Dol Mont Saint Michel.jpg"/>
          <p:cNvPicPr>
            <a:picLocks noChangeAspect="1"/>
          </p:cNvPicPr>
          <p:nvPr/>
        </p:nvPicPr>
        <p:blipFill>
          <a:blip r:embed="rId6" cstate="print"/>
          <a:stretch>
            <a:fillRect/>
          </a:stretch>
        </p:blipFill>
        <p:spPr>
          <a:xfrm>
            <a:off x="2918326" y="2935242"/>
            <a:ext cx="913009" cy="641837"/>
          </a:xfrm>
          <a:prstGeom prst="rect">
            <a:avLst/>
          </a:prstGeom>
        </p:spPr>
      </p:pic>
    </p:spTree>
    <p:extLst>
      <p:ext uri="{BB962C8B-B14F-4D97-AF65-F5344CB8AC3E}">
        <p14:creationId xmlns:p14="http://schemas.microsoft.com/office/powerpoint/2010/main" val="31556230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a:xfrm>
            <a:off x="4001529" y="5005214"/>
            <a:ext cx="2057400" cy="365125"/>
          </a:xfrm>
        </p:spPr>
        <p:txBody>
          <a:bodyPr/>
          <a:lstStyle/>
          <a:p>
            <a:fld id="{8A2CB29A-4DED-455A-A5B0-DD1BF471A2D4}" type="slidenum">
              <a:rPr lang="fr-FR" smtClean="0"/>
              <a:pPr/>
              <a:t>15</a:t>
            </a:fld>
            <a:endParaRPr lang="fr-FR" dirty="0"/>
          </a:p>
        </p:txBody>
      </p:sp>
      <p:sp>
        <p:nvSpPr>
          <p:cNvPr id="56" name="ZoneTexte 55"/>
          <p:cNvSpPr txBox="1"/>
          <p:nvPr/>
        </p:nvSpPr>
        <p:spPr>
          <a:xfrm>
            <a:off x="546601" y="257175"/>
            <a:ext cx="8391527" cy="307777"/>
          </a:xfrm>
          <a:prstGeom prst="rect">
            <a:avLst/>
          </a:prstGeom>
          <a:solidFill>
            <a:schemeClr val="accent6">
              <a:lumMod val="60000"/>
              <a:lumOff val="40000"/>
            </a:schemeClr>
          </a:solidFill>
        </p:spPr>
        <p:txBody>
          <a:bodyPr wrap="square" rtlCol="0">
            <a:spAutoFit/>
          </a:bodyPr>
          <a:lstStyle/>
          <a:p>
            <a:r>
              <a:rPr lang="fr-FR" sz="1400" dirty="0">
                <a:solidFill>
                  <a:schemeClr val="bg1"/>
                </a:solidFill>
              </a:rPr>
              <a:t>Permettre aux EPCI participants d’agir en faveur des alternatives à l’usage individuel de la voiture</a:t>
            </a:r>
          </a:p>
        </p:txBody>
      </p:sp>
      <p:sp>
        <p:nvSpPr>
          <p:cNvPr id="63" name="ZoneTexte 62"/>
          <p:cNvSpPr txBox="1"/>
          <p:nvPr/>
        </p:nvSpPr>
        <p:spPr>
          <a:xfrm>
            <a:off x="518027" y="733425"/>
            <a:ext cx="3028950" cy="1600438"/>
          </a:xfrm>
          <a:prstGeom prst="rect">
            <a:avLst/>
          </a:prstGeom>
          <a:solidFill>
            <a:schemeClr val="bg1">
              <a:lumMod val="95000"/>
            </a:schemeClr>
          </a:solidFill>
        </p:spPr>
        <p:txBody>
          <a:bodyPr wrap="square" rtlCol="0">
            <a:spAutoFit/>
          </a:bodyPr>
          <a:lstStyle/>
          <a:p>
            <a:r>
              <a:rPr lang="fr-FR" sz="1600" dirty="0"/>
              <a:t>1 / Objectifs</a:t>
            </a:r>
          </a:p>
          <a:p>
            <a:pPr>
              <a:spcAft>
                <a:spcPts val="600"/>
              </a:spcAft>
            </a:pPr>
            <a:r>
              <a:rPr lang="fr-FR" sz="1200" dirty="0">
                <a:solidFill>
                  <a:schemeClr val="tx1">
                    <a:lumMod val="50000"/>
                    <a:lumOff val="50000"/>
                  </a:schemeClr>
                </a:solidFill>
              </a:rPr>
              <a:t>Assurer une continuité des réseaux de circulations douces entre EPCI ;</a:t>
            </a:r>
          </a:p>
          <a:p>
            <a:pPr>
              <a:spcAft>
                <a:spcPts val="600"/>
              </a:spcAft>
            </a:pPr>
            <a:r>
              <a:rPr lang="fr-FR" sz="1200" dirty="0">
                <a:solidFill>
                  <a:schemeClr val="tx1">
                    <a:lumMod val="50000"/>
                    <a:lumOff val="50000"/>
                  </a:schemeClr>
                </a:solidFill>
              </a:rPr>
              <a:t>Assurer un suivi partagé des politiques de mobilité des EPCI (hors transport urbain) ;</a:t>
            </a:r>
          </a:p>
          <a:p>
            <a:pPr>
              <a:spcAft>
                <a:spcPts val="600"/>
              </a:spcAft>
            </a:pPr>
            <a:r>
              <a:rPr lang="fr-FR" sz="1200" dirty="0">
                <a:solidFill>
                  <a:schemeClr val="tx1">
                    <a:lumMod val="50000"/>
                    <a:lumOff val="50000"/>
                  </a:schemeClr>
                </a:solidFill>
              </a:rPr>
              <a:t>Soutenir l’émergence et le développement des nouveaux usages (covoiturage…)</a:t>
            </a:r>
          </a:p>
        </p:txBody>
      </p:sp>
      <p:cxnSp>
        <p:nvCxnSpPr>
          <p:cNvPr id="65" name="Connecteur droit 64"/>
          <p:cNvCxnSpPr/>
          <p:nvPr/>
        </p:nvCxnSpPr>
        <p:spPr>
          <a:xfrm flipV="1">
            <a:off x="769795" y="4464024"/>
            <a:ext cx="7882581" cy="31776"/>
          </a:xfrm>
          <a:prstGeom prst="line">
            <a:avLst/>
          </a:prstGeom>
          <a:ln w="762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6" name="Triangle isocèle 65"/>
          <p:cNvSpPr/>
          <p:nvPr/>
        </p:nvSpPr>
        <p:spPr>
          <a:xfrm rot="5400000">
            <a:off x="8583127" y="4247266"/>
            <a:ext cx="362464" cy="395416"/>
          </a:xfrm>
          <a:prstGeom prst="triangl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7" name="Rectangle 66"/>
          <p:cNvSpPr/>
          <p:nvPr/>
        </p:nvSpPr>
        <p:spPr>
          <a:xfrm>
            <a:off x="1570335" y="4300519"/>
            <a:ext cx="57665" cy="28832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9" name="Rectangle 68"/>
          <p:cNvSpPr/>
          <p:nvPr/>
        </p:nvSpPr>
        <p:spPr>
          <a:xfrm>
            <a:off x="3643193" y="4357963"/>
            <a:ext cx="57665" cy="28832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9" name="ZoneTexte 88"/>
          <p:cNvSpPr txBox="1"/>
          <p:nvPr/>
        </p:nvSpPr>
        <p:spPr>
          <a:xfrm>
            <a:off x="632326" y="2047875"/>
            <a:ext cx="7572375" cy="307777"/>
          </a:xfrm>
          <a:prstGeom prst="rect">
            <a:avLst/>
          </a:prstGeom>
          <a:noFill/>
        </p:spPr>
        <p:txBody>
          <a:bodyPr wrap="square" rtlCol="0">
            <a:spAutoFit/>
          </a:bodyPr>
          <a:lstStyle/>
          <a:p>
            <a:endParaRPr lang="fr-FR" sz="1400" dirty="0"/>
          </a:p>
        </p:txBody>
      </p:sp>
      <p:sp>
        <p:nvSpPr>
          <p:cNvPr id="33" name="ZoneTexte 32"/>
          <p:cNvSpPr txBox="1"/>
          <p:nvPr/>
        </p:nvSpPr>
        <p:spPr>
          <a:xfrm>
            <a:off x="3689852" y="723901"/>
            <a:ext cx="5248276" cy="2000548"/>
          </a:xfrm>
          <a:prstGeom prst="rect">
            <a:avLst/>
          </a:prstGeom>
          <a:solidFill>
            <a:schemeClr val="accent6">
              <a:lumMod val="20000"/>
              <a:lumOff val="80000"/>
            </a:schemeClr>
          </a:solidFill>
        </p:spPr>
        <p:txBody>
          <a:bodyPr wrap="square" rtlCol="0">
            <a:spAutoFit/>
          </a:bodyPr>
          <a:lstStyle/>
          <a:p>
            <a:r>
              <a:rPr lang="fr-FR" sz="1600" dirty="0"/>
              <a:t>2 / Description</a:t>
            </a:r>
          </a:p>
          <a:p>
            <a:pPr algn="just"/>
            <a:r>
              <a:rPr lang="fr-FR" sz="1200" dirty="0">
                <a:solidFill>
                  <a:schemeClr val="tx1">
                    <a:lumMod val="50000"/>
                    <a:lumOff val="50000"/>
                  </a:schemeClr>
                </a:solidFill>
              </a:rPr>
              <a:t>L’objectif global est de </a:t>
            </a:r>
            <a:r>
              <a:rPr lang="fr-FR" sz="1200" b="1" dirty="0">
                <a:solidFill>
                  <a:schemeClr val="tx1">
                    <a:lumMod val="50000"/>
                    <a:lumOff val="50000"/>
                  </a:schemeClr>
                </a:solidFill>
              </a:rPr>
              <a:t>poursuivre le maillage du territoire en circulations douces et de proposer des alternatives efficaces à l’utilisation de la voiture</a:t>
            </a:r>
            <a:r>
              <a:rPr lang="fr-FR" sz="1200" dirty="0">
                <a:solidFill>
                  <a:schemeClr val="tx1">
                    <a:lumMod val="50000"/>
                    <a:lumOff val="50000"/>
                  </a:schemeClr>
                </a:solidFill>
              </a:rPr>
              <a:t>, pour le transport de personnes. </a:t>
            </a:r>
          </a:p>
          <a:p>
            <a:pPr algn="just"/>
            <a:endParaRPr lang="fr-FR" sz="1200" dirty="0">
              <a:solidFill>
                <a:schemeClr val="tx1">
                  <a:lumMod val="50000"/>
                  <a:lumOff val="50000"/>
                </a:schemeClr>
              </a:solidFill>
            </a:endParaRPr>
          </a:p>
          <a:p>
            <a:pPr algn="just"/>
            <a:r>
              <a:rPr lang="fr-FR" sz="1200" dirty="0">
                <a:solidFill>
                  <a:schemeClr val="tx1">
                    <a:lumMod val="50000"/>
                    <a:lumOff val="50000"/>
                  </a:schemeClr>
                </a:solidFill>
              </a:rPr>
              <a:t>Saint-Malo agglomération dispose aujourd’hui d’1 direction de la mobilité et d’1 compétence dédiée. La Bretagne Romantique et la Côte d’Emeraude ne disposent pas / plus de compétences dédiées. Afin de répondre aux besoins de chacun et permettre aux EPCI de disposer de compétences spécifiques, il est proposé d’</a:t>
            </a:r>
            <a:r>
              <a:rPr lang="fr-FR" sz="1200" b="1" dirty="0">
                <a:solidFill>
                  <a:schemeClr val="tx1">
                    <a:lumMod val="50000"/>
                    <a:lumOff val="50000"/>
                  </a:schemeClr>
                </a:solidFill>
              </a:rPr>
              <a:t>avoir une approche commune des moyens humains dédiés à ces questions</a:t>
            </a:r>
            <a:r>
              <a:rPr lang="fr-FR" sz="1200" dirty="0">
                <a:solidFill>
                  <a:schemeClr val="tx1">
                    <a:lumMod val="50000"/>
                    <a:lumOff val="50000"/>
                  </a:schemeClr>
                </a:solidFill>
              </a:rPr>
              <a:t>.</a:t>
            </a:r>
          </a:p>
        </p:txBody>
      </p:sp>
      <p:sp>
        <p:nvSpPr>
          <p:cNvPr id="32" name="Rectangle 31"/>
          <p:cNvSpPr/>
          <p:nvPr/>
        </p:nvSpPr>
        <p:spPr>
          <a:xfrm>
            <a:off x="7651519" y="4310338"/>
            <a:ext cx="57665" cy="28832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35" name="Connecteur droit 34"/>
          <p:cNvCxnSpPr/>
          <p:nvPr/>
        </p:nvCxnSpPr>
        <p:spPr>
          <a:xfrm flipH="1">
            <a:off x="0" y="0"/>
            <a:ext cx="36576" cy="6858000"/>
          </a:xfrm>
          <a:prstGeom prst="line">
            <a:avLst/>
          </a:prstGeom>
          <a:ln w="762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6" name="Connecteur droit 35"/>
          <p:cNvCxnSpPr/>
          <p:nvPr/>
        </p:nvCxnSpPr>
        <p:spPr>
          <a:xfrm>
            <a:off x="9107424" y="0"/>
            <a:ext cx="36576" cy="6858000"/>
          </a:xfrm>
          <a:prstGeom prst="line">
            <a:avLst/>
          </a:prstGeom>
          <a:ln w="762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7" name="Connecteur droit 36"/>
          <p:cNvCxnSpPr/>
          <p:nvPr/>
        </p:nvCxnSpPr>
        <p:spPr>
          <a:xfrm>
            <a:off x="36576" y="36576"/>
            <a:ext cx="9107424" cy="0"/>
          </a:xfrm>
          <a:prstGeom prst="line">
            <a:avLst/>
          </a:prstGeom>
          <a:ln w="762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8" name="Connecteur droit 37"/>
          <p:cNvCxnSpPr/>
          <p:nvPr/>
        </p:nvCxnSpPr>
        <p:spPr>
          <a:xfrm>
            <a:off x="36576" y="6844236"/>
            <a:ext cx="9107424" cy="0"/>
          </a:xfrm>
          <a:prstGeom prst="line">
            <a:avLst/>
          </a:prstGeom>
          <a:ln w="762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4" name="ZoneTexte 23"/>
          <p:cNvSpPr txBox="1"/>
          <p:nvPr/>
        </p:nvSpPr>
        <p:spPr>
          <a:xfrm>
            <a:off x="579803" y="4696082"/>
            <a:ext cx="2033067" cy="461665"/>
          </a:xfrm>
          <a:prstGeom prst="rect">
            <a:avLst/>
          </a:prstGeom>
          <a:solidFill>
            <a:schemeClr val="bg1">
              <a:lumMod val="95000"/>
            </a:schemeClr>
          </a:solidFill>
        </p:spPr>
        <p:txBody>
          <a:bodyPr wrap="square" rtlCol="0">
            <a:spAutoFit/>
          </a:bodyPr>
          <a:lstStyle/>
          <a:p>
            <a:pPr algn="ctr"/>
            <a:r>
              <a:rPr lang="fr-FR" sz="1200" b="1" dirty="0">
                <a:solidFill>
                  <a:schemeClr val="tx1">
                    <a:lumMod val="50000"/>
                    <a:lumOff val="50000"/>
                  </a:schemeClr>
                </a:solidFill>
              </a:rPr>
              <a:t>Partage</a:t>
            </a:r>
            <a:r>
              <a:rPr lang="fr-FR" sz="1200" dirty="0">
                <a:solidFill>
                  <a:schemeClr val="tx1">
                    <a:lumMod val="50000"/>
                    <a:lumOff val="50000"/>
                  </a:schemeClr>
                </a:solidFill>
              </a:rPr>
              <a:t> </a:t>
            </a:r>
            <a:r>
              <a:rPr lang="fr-FR" sz="1200" b="1" dirty="0">
                <a:solidFill>
                  <a:schemeClr val="tx1">
                    <a:lumMod val="50000"/>
                    <a:lumOff val="50000"/>
                  </a:schemeClr>
                </a:solidFill>
              </a:rPr>
              <a:t>des besoins individuels de chaque EPCI</a:t>
            </a:r>
            <a:endParaRPr lang="fr-FR" sz="1200" dirty="0">
              <a:solidFill>
                <a:schemeClr val="tx1">
                  <a:lumMod val="50000"/>
                  <a:lumOff val="50000"/>
                </a:schemeClr>
              </a:solidFill>
            </a:endParaRPr>
          </a:p>
        </p:txBody>
      </p:sp>
      <p:sp>
        <p:nvSpPr>
          <p:cNvPr id="26" name="ZoneTexte 25"/>
          <p:cNvSpPr txBox="1"/>
          <p:nvPr/>
        </p:nvSpPr>
        <p:spPr>
          <a:xfrm>
            <a:off x="4782584" y="4759179"/>
            <a:ext cx="1581373" cy="646331"/>
          </a:xfrm>
          <a:prstGeom prst="rect">
            <a:avLst/>
          </a:prstGeom>
          <a:solidFill>
            <a:schemeClr val="bg1">
              <a:lumMod val="95000"/>
            </a:schemeClr>
          </a:solidFill>
        </p:spPr>
        <p:txBody>
          <a:bodyPr wrap="square" rtlCol="0">
            <a:spAutoFit/>
          </a:bodyPr>
          <a:lstStyle/>
          <a:p>
            <a:pPr algn="ctr"/>
            <a:r>
              <a:rPr lang="fr-FR" sz="1200" dirty="0">
                <a:solidFill>
                  <a:schemeClr val="tx1">
                    <a:lumMod val="50000"/>
                    <a:lumOff val="50000"/>
                  </a:schemeClr>
                </a:solidFill>
              </a:rPr>
              <a:t>Recrutement </a:t>
            </a:r>
            <a:r>
              <a:rPr lang="fr-FR" sz="1200" b="1" dirty="0">
                <a:solidFill>
                  <a:schemeClr val="tx1">
                    <a:lumMod val="50000"/>
                    <a:lumOff val="50000"/>
                  </a:schemeClr>
                </a:solidFill>
              </a:rPr>
              <a:t>d’un agent mobilités douces </a:t>
            </a:r>
            <a:r>
              <a:rPr lang="fr-FR" sz="1200" dirty="0">
                <a:solidFill>
                  <a:schemeClr val="tx1">
                    <a:lumMod val="50000"/>
                    <a:lumOff val="50000"/>
                  </a:schemeClr>
                </a:solidFill>
              </a:rPr>
              <a:t>échelle pays </a:t>
            </a:r>
          </a:p>
        </p:txBody>
      </p:sp>
      <p:sp>
        <p:nvSpPr>
          <p:cNvPr id="30" name="ZoneTexte 29"/>
          <p:cNvSpPr txBox="1"/>
          <p:nvPr/>
        </p:nvSpPr>
        <p:spPr>
          <a:xfrm>
            <a:off x="3107287" y="3917019"/>
            <a:ext cx="1154947" cy="461665"/>
          </a:xfrm>
          <a:prstGeom prst="rect">
            <a:avLst/>
          </a:prstGeom>
          <a:noFill/>
        </p:spPr>
        <p:txBody>
          <a:bodyPr wrap="square" rtlCol="0">
            <a:spAutoFit/>
          </a:bodyPr>
          <a:lstStyle/>
          <a:p>
            <a:pPr algn="ctr"/>
            <a:r>
              <a:rPr lang="fr-FR" sz="1200" dirty="0">
                <a:solidFill>
                  <a:schemeClr val="tx1">
                    <a:lumMod val="50000"/>
                    <a:lumOff val="50000"/>
                  </a:schemeClr>
                </a:solidFill>
              </a:rPr>
              <a:t>2</a:t>
            </a:r>
            <a:r>
              <a:rPr lang="fr-FR" sz="1200" baseline="30000" dirty="0">
                <a:solidFill>
                  <a:schemeClr val="tx1">
                    <a:lumMod val="50000"/>
                    <a:lumOff val="50000"/>
                  </a:schemeClr>
                </a:solidFill>
              </a:rPr>
              <a:t>nd</a:t>
            </a:r>
            <a:r>
              <a:rPr lang="fr-FR" sz="1200" dirty="0">
                <a:solidFill>
                  <a:schemeClr val="tx1">
                    <a:lumMod val="50000"/>
                    <a:lumOff val="50000"/>
                  </a:schemeClr>
                </a:solidFill>
              </a:rPr>
              <a:t> semestre 2019</a:t>
            </a:r>
          </a:p>
        </p:txBody>
      </p:sp>
      <p:sp>
        <p:nvSpPr>
          <p:cNvPr id="34" name="ZoneTexte 33"/>
          <p:cNvSpPr txBox="1"/>
          <p:nvPr/>
        </p:nvSpPr>
        <p:spPr>
          <a:xfrm>
            <a:off x="7131710" y="3891761"/>
            <a:ext cx="1154947" cy="461665"/>
          </a:xfrm>
          <a:prstGeom prst="rect">
            <a:avLst/>
          </a:prstGeom>
          <a:noFill/>
        </p:spPr>
        <p:txBody>
          <a:bodyPr wrap="square" rtlCol="0">
            <a:spAutoFit/>
          </a:bodyPr>
          <a:lstStyle/>
          <a:p>
            <a:pPr algn="ctr"/>
            <a:r>
              <a:rPr lang="fr-FR" sz="1200" dirty="0">
                <a:solidFill>
                  <a:schemeClr val="tx1">
                    <a:lumMod val="50000"/>
                    <a:lumOff val="50000"/>
                  </a:schemeClr>
                </a:solidFill>
              </a:rPr>
              <a:t>2</a:t>
            </a:r>
            <a:r>
              <a:rPr lang="fr-FR" sz="1200" baseline="30000" dirty="0">
                <a:solidFill>
                  <a:schemeClr val="tx1">
                    <a:lumMod val="50000"/>
                    <a:lumOff val="50000"/>
                  </a:schemeClr>
                </a:solidFill>
              </a:rPr>
              <a:t>nd</a:t>
            </a:r>
            <a:r>
              <a:rPr lang="fr-FR" sz="1200" dirty="0">
                <a:solidFill>
                  <a:schemeClr val="tx1">
                    <a:lumMod val="50000"/>
                    <a:lumOff val="50000"/>
                  </a:schemeClr>
                </a:solidFill>
              </a:rPr>
              <a:t> semestre 2020</a:t>
            </a:r>
          </a:p>
        </p:txBody>
      </p:sp>
      <p:sp>
        <p:nvSpPr>
          <p:cNvPr id="39" name="ZoneTexte 38"/>
          <p:cNvSpPr txBox="1"/>
          <p:nvPr/>
        </p:nvSpPr>
        <p:spPr>
          <a:xfrm>
            <a:off x="1034131" y="3897354"/>
            <a:ext cx="1154947" cy="461665"/>
          </a:xfrm>
          <a:prstGeom prst="rect">
            <a:avLst/>
          </a:prstGeom>
          <a:noFill/>
        </p:spPr>
        <p:txBody>
          <a:bodyPr wrap="square" rtlCol="0">
            <a:spAutoFit/>
          </a:bodyPr>
          <a:lstStyle/>
          <a:p>
            <a:pPr algn="ctr"/>
            <a:r>
              <a:rPr lang="fr-FR" sz="1200" dirty="0">
                <a:solidFill>
                  <a:schemeClr val="tx1">
                    <a:lumMod val="50000"/>
                    <a:lumOff val="50000"/>
                  </a:schemeClr>
                </a:solidFill>
              </a:rPr>
              <a:t>1 er semestre 2019</a:t>
            </a:r>
          </a:p>
        </p:txBody>
      </p:sp>
      <p:sp>
        <p:nvSpPr>
          <p:cNvPr id="27" name="Rectangle 26"/>
          <p:cNvSpPr/>
          <p:nvPr/>
        </p:nvSpPr>
        <p:spPr>
          <a:xfrm>
            <a:off x="5520698" y="4350108"/>
            <a:ext cx="57665" cy="28832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ZoneTexte 27"/>
          <p:cNvSpPr txBox="1"/>
          <p:nvPr/>
        </p:nvSpPr>
        <p:spPr>
          <a:xfrm>
            <a:off x="6695068" y="4759179"/>
            <a:ext cx="1879350" cy="1569660"/>
          </a:xfrm>
          <a:prstGeom prst="rect">
            <a:avLst/>
          </a:prstGeom>
          <a:solidFill>
            <a:schemeClr val="bg1">
              <a:lumMod val="95000"/>
            </a:schemeClr>
          </a:solidFill>
        </p:spPr>
        <p:txBody>
          <a:bodyPr wrap="square" rtlCol="0">
            <a:spAutoFit/>
          </a:bodyPr>
          <a:lstStyle/>
          <a:p>
            <a:pPr algn="ctr"/>
            <a:r>
              <a:rPr lang="fr-FR" sz="1200" dirty="0">
                <a:solidFill>
                  <a:schemeClr val="tx1">
                    <a:lumMod val="50000"/>
                    <a:lumOff val="50000"/>
                  </a:schemeClr>
                </a:solidFill>
              </a:rPr>
              <a:t>Mise en cohérence des différentes stratégies, définition </a:t>
            </a:r>
            <a:r>
              <a:rPr lang="fr-FR" sz="1200" b="1" dirty="0">
                <a:solidFill>
                  <a:schemeClr val="tx1">
                    <a:lumMod val="50000"/>
                    <a:lumOff val="50000"/>
                  </a:schemeClr>
                </a:solidFill>
              </a:rPr>
              <a:t>d’orientations partagées,</a:t>
            </a:r>
            <a:r>
              <a:rPr lang="fr-FR" sz="1200" dirty="0">
                <a:solidFill>
                  <a:schemeClr val="tx1">
                    <a:lumMod val="50000"/>
                    <a:lumOff val="50000"/>
                  </a:schemeClr>
                </a:solidFill>
              </a:rPr>
              <a:t> </a:t>
            </a:r>
            <a:r>
              <a:rPr lang="fr-FR" sz="1200" b="1" dirty="0">
                <a:solidFill>
                  <a:schemeClr val="tx1">
                    <a:lumMod val="50000"/>
                    <a:lumOff val="50000"/>
                  </a:schemeClr>
                </a:solidFill>
              </a:rPr>
              <a:t>mise en œuvre des schémas </a:t>
            </a:r>
            <a:r>
              <a:rPr lang="fr-FR" sz="1200" dirty="0">
                <a:solidFill>
                  <a:schemeClr val="tx1">
                    <a:lumMod val="50000"/>
                    <a:lumOff val="50000"/>
                  </a:schemeClr>
                </a:solidFill>
              </a:rPr>
              <a:t>(définition des itinéraires, dialogue avec services des routes, …), indicateurs de suivi, ...</a:t>
            </a:r>
          </a:p>
        </p:txBody>
      </p:sp>
      <p:sp>
        <p:nvSpPr>
          <p:cNvPr id="31" name="ZoneTexte 30"/>
          <p:cNvSpPr txBox="1"/>
          <p:nvPr/>
        </p:nvSpPr>
        <p:spPr>
          <a:xfrm>
            <a:off x="4963722" y="3902218"/>
            <a:ext cx="1154947" cy="461665"/>
          </a:xfrm>
          <a:prstGeom prst="rect">
            <a:avLst/>
          </a:prstGeom>
          <a:noFill/>
        </p:spPr>
        <p:txBody>
          <a:bodyPr wrap="square" rtlCol="0">
            <a:spAutoFit/>
          </a:bodyPr>
          <a:lstStyle/>
          <a:p>
            <a:pPr algn="ctr"/>
            <a:r>
              <a:rPr lang="fr-FR" sz="1200" dirty="0">
                <a:solidFill>
                  <a:schemeClr val="tx1">
                    <a:lumMod val="50000"/>
                    <a:lumOff val="50000"/>
                  </a:schemeClr>
                </a:solidFill>
              </a:rPr>
              <a:t>1</a:t>
            </a:r>
            <a:r>
              <a:rPr lang="fr-FR" sz="1200" baseline="30000" dirty="0">
                <a:solidFill>
                  <a:schemeClr val="tx1">
                    <a:lumMod val="50000"/>
                    <a:lumOff val="50000"/>
                  </a:schemeClr>
                </a:solidFill>
              </a:rPr>
              <a:t>er</a:t>
            </a:r>
            <a:r>
              <a:rPr lang="fr-FR" sz="1200" dirty="0">
                <a:solidFill>
                  <a:schemeClr val="tx1">
                    <a:lumMod val="50000"/>
                    <a:lumOff val="50000"/>
                  </a:schemeClr>
                </a:solidFill>
              </a:rPr>
              <a:t> semestre 2020</a:t>
            </a:r>
          </a:p>
        </p:txBody>
      </p:sp>
      <p:sp>
        <p:nvSpPr>
          <p:cNvPr id="41" name="ZoneTexte 40"/>
          <p:cNvSpPr txBox="1"/>
          <p:nvPr/>
        </p:nvSpPr>
        <p:spPr>
          <a:xfrm>
            <a:off x="4762001" y="5524304"/>
            <a:ext cx="1607455" cy="461665"/>
          </a:xfrm>
          <a:prstGeom prst="rect">
            <a:avLst/>
          </a:prstGeom>
          <a:solidFill>
            <a:schemeClr val="accent3">
              <a:lumMod val="20000"/>
              <a:lumOff val="80000"/>
            </a:schemeClr>
          </a:solidFill>
        </p:spPr>
        <p:txBody>
          <a:bodyPr wrap="square" rtlCol="0">
            <a:spAutoFit/>
          </a:bodyPr>
          <a:lstStyle/>
          <a:p>
            <a:pPr algn="ctr"/>
            <a:r>
              <a:rPr lang="fr-FR" sz="1200" dirty="0">
                <a:solidFill>
                  <a:schemeClr val="bg1">
                    <a:lumMod val="50000"/>
                  </a:schemeClr>
                </a:solidFill>
              </a:rPr>
              <a:t>Production d’une carte des pistes cyclables</a:t>
            </a:r>
          </a:p>
        </p:txBody>
      </p:sp>
      <p:sp>
        <p:nvSpPr>
          <p:cNvPr id="40" name="Espace réservé du numéro de diapositive 3"/>
          <p:cNvSpPr txBox="1">
            <a:spLocks/>
          </p:cNvSpPr>
          <p:nvPr/>
        </p:nvSpPr>
        <p:spPr>
          <a:xfrm>
            <a:off x="6457950" y="6356351"/>
            <a:ext cx="20574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solidFill>
                  <a:schemeClr val="tx1"/>
                </a:solidFill>
              </a:rPr>
              <a:t>31</a:t>
            </a:r>
          </a:p>
        </p:txBody>
      </p:sp>
      <p:sp>
        <p:nvSpPr>
          <p:cNvPr id="42" name="Rectangle 41"/>
          <p:cNvSpPr/>
          <p:nvPr/>
        </p:nvSpPr>
        <p:spPr>
          <a:xfrm>
            <a:off x="-35168" y="0"/>
            <a:ext cx="378068"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ZoneTexte 42"/>
          <p:cNvSpPr txBox="1"/>
          <p:nvPr/>
        </p:nvSpPr>
        <p:spPr>
          <a:xfrm rot="16200000">
            <a:off x="-3020106" y="3509229"/>
            <a:ext cx="6330430" cy="261610"/>
          </a:xfrm>
          <a:prstGeom prst="rect">
            <a:avLst/>
          </a:prstGeom>
          <a:noFill/>
        </p:spPr>
        <p:txBody>
          <a:bodyPr wrap="square" rtlCol="0">
            <a:spAutoFit/>
          </a:bodyPr>
          <a:lstStyle/>
          <a:p>
            <a:r>
              <a:rPr lang="fr-FR" sz="1100" b="1" dirty="0">
                <a:solidFill>
                  <a:schemeClr val="bg1"/>
                </a:solidFill>
              </a:rPr>
              <a:t>Orientation 2 : Conforter et structurer l’offre existante de transport </a:t>
            </a:r>
          </a:p>
        </p:txBody>
      </p:sp>
      <p:sp>
        <p:nvSpPr>
          <p:cNvPr id="44" name="ZoneTexte 43"/>
          <p:cNvSpPr txBox="1"/>
          <p:nvPr/>
        </p:nvSpPr>
        <p:spPr>
          <a:xfrm>
            <a:off x="535904" y="2432104"/>
            <a:ext cx="3029733" cy="1569660"/>
          </a:xfrm>
          <a:prstGeom prst="rect">
            <a:avLst/>
          </a:prstGeom>
          <a:solidFill>
            <a:schemeClr val="accent6">
              <a:lumMod val="20000"/>
              <a:lumOff val="80000"/>
            </a:schemeClr>
          </a:solidFill>
        </p:spPr>
        <p:txBody>
          <a:bodyPr wrap="square" rtlCol="0">
            <a:spAutoFit/>
          </a:bodyPr>
          <a:lstStyle/>
          <a:p>
            <a:r>
              <a:rPr lang="fr-FR" sz="1600" dirty="0"/>
              <a:t>3 / Pilotage </a:t>
            </a:r>
          </a:p>
          <a:p>
            <a:endParaRPr lang="fr-FR" sz="1600" dirty="0"/>
          </a:p>
          <a:p>
            <a:r>
              <a:rPr lang="fr-FR" sz="1600" dirty="0"/>
              <a:t>Coproducteurs</a:t>
            </a:r>
          </a:p>
          <a:p>
            <a:endParaRPr lang="fr-FR" sz="1600" dirty="0">
              <a:solidFill>
                <a:srgbClr val="E7E6E6">
                  <a:lumMod val="50000"/>
                </a:srgbClr>
              </a:solidFill>
            </a:endParaRPr>
          </a:p>
          <a:p>
            <a:endParaRPr lang="fr-FR" sz="1600" dirty="0">
              <a:solidFill>
                <a:srgbClr val="E7E6E6">
                  <a:lumMod val="50000"/>
                </a:srgbClr>
              </a:solidFill>
            </a:endParaRPr>
          </a:p>
          <a:p>
            <a:endParaRPr lang="fr-FR" sz="1600" dirty="0">
              <a:solidFill>
                <a:srgbClr val="E7E6E6">
                  <a:lumMod val="50000"/>
                </a:srgbClr>
              </a:solidFill>
            </a:endParaRPr>
          </a:p>
        </p:txBody>
      </p:sp>
      <p:pic>
        <p:nvPicPr>
          <p:cNvPr id="45" name="Image 44">
            <a:extLst>
              <a:ext uri="{FF2B5EF4-FFF2-40B4-BE49-F238E27FC236}">
                <a16:creationId xmlns:a16="http://schemas.microsoft.com/office/drawing/2014/main" id="{86DC73AA-D24C-46DF-B3D4-3DFF83E2DA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4593" y="2489582"/>
            <a:ext cx="781568" cy="783802"/>
          </a:xfrm>
          <a:prstGeom prst="rect">
            <a:avLst/>
          </a:prstGeom>
        </p:spPr>
      </p:pic>
      <p:pic>
        <p:nvPicPr>
          <p:cNvPr id="46" name="Image 45">
            <a:extLst>
              <a:ext uri="{FF2B5EF4-FFF2-40B4-BE49-F238E27FC236}">
                <a16:creationId xmlns:a16="http://schemas.microsoft.com/office/drawing/2014/main" id="{C014FA63-A3E9-4F84-A762-E0CB68CF35F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3475" y="3260877"/>
            <a:ext cx="458260" cy="669217"/>
          </a:xfrm>
          <a:prstGeom prst="rect">
            <a:avLst/>
          </a:prstGeom>
        </p:spPr>
      </p:pic>
      <p:pic>
        <p:nvPicPr>
          <p:cNvPr id="47" name="Image 46">
            <a:extLst>
              <a:ext uri="{FF2B5EF4-FFF2-40B4-BE49-F238E27FC236}">
                <a16:creationId xmlns:a16="http://schemas.microsoft.com/office/drawing/2014/main" id="{684A8603-0BB7-496E-933B-0A0A6A9A090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47364" y="3250837"/>
            <a:ext cx="577240" cy="739756"/>
          </a:xfrm>
          <a:prstGeom prst="rect">
            <a:avLst/>
          </a:prstGeom>
        </p:spPr>
      </p:pic>
      <p:sp>
        <p:nvSpPr>
          <p:cNvPr id="54" name="ZoneTexte 53"/>
          <p:cNvSpPr txBox="1"/>
          <p:nvPr/>
        </p:nvSpPr>
        <p:spPr>
          <a:xfrm>
            <a:off x="2933967" y="4724212"/>
            <a:ext cx="1581373" cy="1015663"/>
          </a:xfrm>
          <a:prstGeom prst="rect">
            <a:avLst/>
          </a:prstGeom>
          <a:solidFill>
            <a:schemeClr val="bg1">
              <a:lumMod val="95000"/>
            </a:schemeClr>
          </a:solidFill>
        </p:spPr>
        <p:txBody>
          <a:bodyPr wrap="square" rtlCol="0">
            <a:spAutoFit/>
          </a:bodyPr>
          <a:lstStyle/>
          <a:p>
            <a:pPr algn="ctr"/>
            <a:r>
              <a:rPr lang="fr-FR" sz="1200" dirty="0">
                <a:solidFill>
                  <a:schemeClr val="tx1">
                    <a:lumMod val="50000"/>
                    <a:lumOff val="50000"/>
                  </a:schemeClr>
                </a:solidFill>
              </a:rPr>
              <a:t>Validation des </a:t>
            </a:r>
            <a:r>
              <a:rPr lang="fr-FR" sz="1200" b="1" dirty="0">
                <a:solidFill>
                  <a:schemeClr val="tx1">
                    <a:lumMod val="50000"/>
                    <a:lumOff val="50000"/>
                  </a:schemeClr>
                </a:solidFill>
              </a:rPr>
              <a:t>modalités d’organisation communes d’organisation</a:t>
            </a:r>
          </a:p>
        </p:txBody>
      </p:sp>
    </p:spTree>
    <p:extLst>
      <p:ext uri="{BB962C8B-B14F-4D97-AF65-F5344CB8AC3E}">
        <p14:creationId xmlns:p14="http://schemas.microsoft.com/office/powerpoint/2010/main" val="31556230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ZoneTexte 55"/>
          <p:cNvSpPr txBox="1"/>
          <p:nvPr/>
        </p:nvSpPr>
        <p:spPr>
          <a:xfrm>
            <a:off x="546603" y="257175"/>
            <a:ext cx="7048498" cy="307777"/>
          </a:xfrm>
          <a:prstGeom prst="rect">
            <a:avLst/>
          </a:prstGeom>
          <a:solidFill>
            <a:srgbClr val="7030A0"/>
          </a:solidFill>
          <a:ln>
            <a:solidFill>
              <a:srgbClr val="7030A0"/>
            </a:solidFill>
          </a:ln>
        </p:spPr>
        <p:txBody>
          <a:bodyPr wrap="square" rtlCol="0">
            <a:spAutoFit/>
          </a:bodyPr>
          <a:lstStyle/>
          <a:p>
            <a:r>
              <a:rPr lang="fr-FR" sz="1400" dirty="0">
                <a:solidFill>
                  <a:schemeClr val="bg1"/>
                </a:solidFill>
              </a:rPr>
              <a:t>Accompagner et développer la filière bois-énergie </a:t>
            </a:r>
          </a:p>
        </p:txBody>
      </p:sp>
      <p:cxnSp>
        <p:nvCxnSpPr>
          <p:cNvPr id="26" name="Connecteur droit 25"/>
          <p:cNvCxnSpPr/>
          <p:nvPr/>
        </p:nvCxnSpPr>
        <p:spPr>
          <a:xfrm flipH="1">
            <a:off x="0" y="-9525"/>
            <a:ext cx="36576" cy="6867525"/>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a:off x="9107424" y="-9525"/>
            <a:ext cx="36576" cy="6867525"/>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p:nvCxnSpPr>
        <p:spPr>
          <a:xfrm>
            <a:off x="36576" y="27051"/>
            <a:ext cx="9107424" cy="0"/>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p:nvCxnSpPr>
        <p:spPr>
          <a:xfrm>
            <a:off x="0" y="6858000"/>
            <a:ext cx="9107424" cy="0"/>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sp>
        <p:nvSpPr>
          <p:cNvPr id="34" name="ZoneTexte 33"/>
          <p:cNvSpPr txBox="1"/>
          <p:nvPr/>
        </p:nvSpPr>
        <p:spPr>
          <a:xfrm>
            <a:off x="518027" y="733425"/>
            <a:ext cx="3448049" cy="1523494"/>
          </a:xfrm>
          <a:prstGeom prst="rect">
            <a:avLst/>
          </a:prstGeom>
          <a:solidFill>
            <a:schemeClr val="bg1">
              <a:lumMod val="95000"/>
            </a:schemeClr>
          </a:solidFill>
        </p:spPr>
        <p:txBody>
          <a:bodyPr wrap="square" rtlCol="0">
            <a:spAutoFit/>
          </a:bodyPr>
          <a:lstStyle/>
          <a:p>
            <a:r>
              <a:rPr lang="fr-FR" sz="1600" dirty="0"/>
              <a:t>1 / Objectifs :</a:t>
            </a:r>
          </a:p>
          <a:p>
            <a:pPr>
              <a:spcAft>
                <a:spcPts val="600"/>
              </a:spcAft>
            </a:pPr>
            <a:r>
              <a:rPr lang="fr-FR" sz="1200" dirty="0">
                <a:solidFill>
                  <a:schemeClr val="tx1">
                    <a:lumMod val="50000"/>
                    <a:lumOff val="50000"/>
                  </a:schemeClr>
                </a:solidFill>
              </a:rPr>
              <a:t>Mise à jour du potentiel de l’offre en bois énergie sur le territoire (production, stockage, transport, ...) </a:t>
            </a:r>
            <a:r>
              <a:rPr lang="fr-FR" sz="1200" dirty="0">
                <a:solidFill>
                  <a:schemeClr val="bg1">
                    <a:lumMod val="50000"/>
                  </a:schemeClr>
                </a:solidFill>
              </a:rPr>
              <a:t>avec une analyse juridique pour structurer la filière,</a:t>
            </a:r>
          </a:p>
          <a:p>
            <a:pPr>
              <a:spcAft>
                <a:spcPts val="600"/>
              </a:spcAft>
            </a:pPr>
            <a:r>
              <a:rPr lang="fr-FR" sz="1200" dirty="0">
                <a:solidFill>
                  <a:schemeClr val="tx1">
                    <a:lumMod val="50000"/>
                    <a:lumOff val="50000"/>
                  </a:schemeClr>
                </a:solidFill>
              </a:rPr>
              <a:t>Développer une expertise de la filière bois-énergie et conseiller les collectivités dans la réalisation de projets</a:t>
            </a:r>
          </a:p>
        </p:txBody>
      </p:sp>
      <p:sp>
        <p:nvSpPr>
          <p:cNvPr id="30" name="ZoneTexte 29"/>
          <p:cNvSpPr txBox="1"/>
          <p:nvPr/>
        </p:nvSpPr>
        <p:spPr>
          <a:xfrm>
            <a:off x="4166101" y="723900"/>
            <a:ext cx="4772026" cy="2554545"/>
          </a:xfrm>
          <a:prstGeom prst="rect">
            <a:avLst/>
          </a:prstGeom>
          <a:solidFill>
            <a:srgbClr val="F4E7FF"/>
          </a:solidFill>
        </p:spPr>
        <p:txBody>
          <a:bodyPr wrap="square" rtlCol="0">
            <a:spAutoFit/>
          </a:bodyPr>
          <a:lstStyle/>
          <a:p>
            <a:r>
              <a:rPr lang="fr-FR" sz="1600" dirty="0"/>
              <a:t> 2 / Description</a:t>
            </a:r>
          </a:p>
          <a:p>
            <a:r>
              <a:rPr lang="fr-FR" sz="1200" dirty="0">
                <a:solidFill>
                  <a:schemeClr val="tx1">
                    <a:lumMod val="50000"/>
                    <a:lumOff val="50000"/>
                  </a:schemeClr>
                </a:solidFill>
              </a:rPr>
              <a:t>Les projets lancés sur le territoire (</a:t>
            </a:r>
            <a:r>
              <a:rPr lang="fr-FR" sz="1200" dirty="0" err="1">
                <a:solidFill>
                  <a:schemeClr val="tx1">
                    <a:lumMod val="50000"/>
                    <a:lumOff val="50000"/>
                  </a:schemeClr>
                </a:solidFill>
              </a:rPr>
              <a:t>AquaMalo</a:t>
            </a:r>
            <a:r>
              <a:rPr lang="fr-FR" sz="1200" dirty="0">
                <a:solidFill>
                  <a:schemeClr val="tx1">
                    <a:lumMod val="50000"/>
                    <a:lumOff val="50000"/>
                  </a:schemeClr>
                </a:solidFill>
              </a:rPr>
              <a:t>, Musée Maritime, etc.) peuvent participer de la promotion et de l’augmentation de la demande à destination de la filière bois-énergie. </a:t>
            </a:r>
          </a:p>
          <a:p>
            <a:endParaRPr lang="fr-FR" sz="1200" dirty="0">
              <a:solidFill>
                <a:schemeClr val="tx1">
                  <a:lumMod val="50000"/>
                  <a:lumOff val="50000"/>
                </a:schemeClr>
              </a:solidFill>
            </a:endParaRPr>
          </a:p>
          <a:p>
            <a:r>
              <a:rPr lang="fr-FR" sz="1200" dirty="0">
                <a:solidFill>
                  <a:schemeClr val="tx1">
                    <a:lumMod val="50000"/>
                    <a:lumOff val="50000"/>
                  </a:schemeClr>
                </a:solidFill>
              </a:rPr>
              <a:t>Une plus grande structuration de la filière bois c’est-à-dire la chaîne des acteurs qui cultivent, coupent, transportent, transforment, commercialisent et recyclent ou détruisent le bois, est donc nécessaire. </a:t>
            </a:r>
          </a:p>
          <a:p>
            <a:endParaRPr lang="fr-FR" sz="1200" dirty="0">
              <a:solidFill>
                <a:schemeClr val="bg1">
                  <a:lumMod val="50000"/>
                </a:schemeClr>
              </a:solidFill>
            </a:endParaRPr>
          </a:p>
          <a:p>
            <a:r>
              <a:rPr lang="fr-FR" sz="1200" dirty="0">
                <a:solidFill>
                  <a:schemeClr val="bg1">
                    <a:lumMod val="50000"/>
                  </a:schemeClr>
                </a:solidFill>
              </a:rPr>
              <a:t>Dans la continuité de l’étude menée en 2011 par la SCIC Energie pour le compte du PETR, il s’agira de se doter d’une </a:t>
            </a:r>
            <a:r>
              <a:rPr lang="fr-FR" sz="1200" b="1" dirty="0">
                <a:solidFill>
                  <a:schemeClr val="bg1">
                    <a:lumMod val="50000"/>
                  </a:schemeClr>
                </a:solidFill>
              </a:rPr>
              <a:t>compétence spécifique </a:t>
            </a:r>
            <a:r>
              <a:rPr lang="fr-FR" sz="1200" dirty="0">
                <a:solidFill>
                  <a:schemeClr val="bg1">
                    <a:lumMod val="50000"/>
                  </a:schemeClr>
                </a:solidFill>
              </a:rPr>
              <a:t>sur la filière bois-énergie qui pourra </a:t>
            </a:r>
            <a:r>
              <a:rPr lang="fr-FR" sz="1200" dirty="0">
                <a:solidFill>
                  <a:schemeClr val="tx1">
                    <a:lumMod val="50000"/>
                    <a:lumOff val="50000"/>
                  </a:schemeClr>
                </a:solidFill>
              </a:rPr>
              <a:t>être mobilisable par les collectivités du pays...</a:t>
            </a:r>
            <a:endParaRPr lang="fr-FR" sz="1200" u="sng" dirty="0">
              <a:solidFill>
                <a:schemeClr val="tx1">
                  <a:lumMod val="50000"/>
                  <a:lumOff val="50000"/>
                </a:schemeClr>
              </a:solidFill>
            </a:endParaRPr>
          </a:p>
        </p:txBody>
      </p:sp>
      <p:cxnSp>
        <p:nvCxnSpPr>
          <p:cNvPr id="31" name="Connecteur droit 30"/>
          <p:cNvCxnSpPr/>
          <p:nvPr/>
        </p:nvCxnSpPr>
        <p:spPr>
          <a:xfrm flipV="1">
            <a:off x="788845" y="4635474"/>
            <a:ext cx="7882581" cy="31776"/>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sp>
        <p:nvSpPr>
          <p:cNvPr id="35" name="Triangle isocèle 34"/>
          <p:cNvSpPr/>
          <p:nvPr/>
        </p:nvSpPr>
        <p:spPr>
          <a:xfrm rot="5400000">
            <a:off x="8583127" y="4513966"/>
            <a:ext cx="362464" cy="395416"/>
          </a:xfrm>
          <a:prstGeom prst="triangl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p:cNvSpPr/>
          <p:nvPr/>
        </p:nvSpPr>
        <p:spPr>
          <a:xfrm>
            <a:off x="2523425" y="4500839"/>
            <a:ext cx="57665" cy="288322"/>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p:cNvSpPr/>
          <p:nvPr/>
        </p:nvSpPr>
        <p:spPr>
          <a:xfrm>
            <a:off x="4338322" y="4491314"/>
            <a:ext cx="57665" cy="288322"/>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Rectangle 48"/>
          <p:cNvSpPr/>
          <p:nvPr/>
        </p:nvSpPr>
        <p:spPr>
          <a:xfrm>
            <a:off x="8380525" y="4481789"/>
            <a:ext cx="57665" cy="288322"/>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Rectangle 49"/>
          <p:cNvSpPr/>
          <p:nvPr/>
        </p:nvSpPr>
        <p:spPr>
          <a:xfrm flipH="1">
            <a:off x="7354245" y="4443689"/>
            <a:ext cx="45719" cy="318812"/>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1" name="Rectangle 50"/>
          <p:cNvSpPr/>
          <p:nvPr/>
        </p:nvSpPr>
        <p:spPr>
          <a:xfrm>
            <a:off x="760525" y="4491314"/>
            <a:ext cx="57665" cy="288322"/>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1" name="ZoneTexte 60"/>
          <p:cNvSpPr txBox="1"/>
          <p:nvPr/>
        </p:nvSpPr>
        <p:spPr>
          <a:xfrm>
            <a:off x="3298554" y="4876740"/>
            <a:ext cx="2524897" cy="400110"/>
          </a:xfrm>
          <a:prstGeom prst="rect">
            <a:avLst/>
          </a:prstGeom>
          <a:solidFill>
            <a:schemeClr val="bg1">
              <a:lumMod val="95000"/>
            </a:schemeClr>
          </a:solidFill>
        </p:spPr>
        <p:txBody>
          <a:bodyPr wrap="square" rtlCol="0">
            <a:spAutoFit/>
          </a:bodyPr>
          <a:lstStyle/>
          <a:p>
            <a:pPr algn="ctr"/>
            <a:r>
              <a:rPr lang="fr-FR" sz="1000" dirty="0">
                <a:solidFill>
                  <a:schemeClr val="tx1">
                    <a:lumMod val="50000"/>
                    <a:lumOff val="50000"/>
                  </a:schemeClr>
                </a:solidFill>
              </a:rPr>
              <a:t>Extension  du réseau des acteurs de la filière à l’échelle du pays</a:t>
            </a:r>
          </a:p>
        </p:txBody>
      </p:sp>
      <p:sp>
        <p:nvSpPr>
          <p:cNvPr id="62" name="ZoneTexte 61"/>
          <p:cNvSpPr txBox="1"/>
          <p:nvPr/>
        </p:nvSpPr>
        <p:spPr>
          <a:xfrm>
            <a:off x="3279504" y="5248698"/>
            <a:ext cx="2534422" cy="246221"/>
          </a:xfrm>
          <a:prstGeom prst="rect">
            <a:avLst/>
          </a:prstGeom>
          <a:solidFill>
            <a:schemeClr val="bg1">
              <a:lumMod val="95000"/>
            </a:schemeClr>
          </a:solidFill>
        </p:spPr>
        <p:txBody>
          <a:bodyPr wrap="square" rtlCol="0">
            <a:spAutoFit/>
          </a:bodyPr>
          <a:lstStyle/>
          <a:p>
            <a:pPr algn="ctr"/>
            <a:r>
              <a:rPr lang="fr-FR" sz="1000" dirty="0">
                <a:solidFill>
                  <a:schemeClr val="tx1">
                    <a:lumMod val="50000"/>
                    <a:lumOff val="50000"/>
                  </a:schemeClr>
                </a:solidFill>
              </a:rPr>
              <a:t>Mise en commun des bonnes pratiques</a:t>
            </a:r>
          </a:p>
        </p:txBody>
      </p:sp>
      <p:sp>
        <p:nvSpPr>
          <p:cNvPr id="64" name="ZoneTexte 63"/>
          <p:cNvSpPr txBox="1"/>
          <p:nvPr/>
        </p:nvSpPr>
        <p:spPr>
          <a:xfrm>
            <a:off x="5946504" y="4838640"/>
            <a:ext cx="2553471" cy="1169551"/>
          </a:xfrm>
          <a:prstGeom prst="rect">
            <a:avLst/>
          </a:prstGeom>
          <a:solidFill>
            <a:schemeClr val="bg1">
              <a:lumMod val="95000"/>
            </a:schemeClr>
          </a:solidFill>
        </p:spPr>
        <p:txBody>
          <a:bodyPr wrap="square" rtlCol="0">
            <a:spAutoFit/>
          </a:bodyPr>
          <a:lstStyle/>
          <a:p>
            <a:pPr algn="ctr"/>
            <a:r>
              <a:rPr lang="fr-FR" sz="1000" dirty="0">
                <a:solidFill>
                  <a:schemeClr val="tx1">
                    <a:lumMod val="50000"/>
                    <a:lumOff val="50000"/>
                  </a:schemeClr>
                </a:solidFill>
              </a:rPr>
              <a:t>Mise en place </a:t>
            </a:r>
            <a:r>
              <a:rPr lang="fr-FR" sz="1000" b="1" dirty="0">
                <a:solidFill>
                  <a:schemeClr val="tx1">
                    <a:lumMod val="50000"/>
                    <a:lumOff val="50000"/>
                  </a:schemeClr>
                </a:solidFill>
              </a:rPr>
              <a:t>d’outils numériques de veille </a:t>
            </a:r>
            <a:r>
              <a:rPr lang="fr-FR" sz="1000" dirty="0">
                <a:solidFill>
                  <a:schemeClr val="tx1">
                    <a:lumMod val="50000"/>
                    <a:lumOff val="50000"/>
                  </a:schemeClr>
                </a:solidFill>
              </a:rPr>
              <a:t>sur les projets à venir pouvant intégrer la filière bois-énergie,  de suivi des actions / bons de commandes de chaque acteur de la filière et d’accompagnement et d’informations sur les aides financières aux acteurs de la filière piloté à l’échelle pays</a:t>
            </a:r>
          </a:p>
        </p:txBody>
      </p:sp>
      <p:sp>
        <p:nvSpPr>
          <p:cNvPr id="68" name="ZoneTexte 67"/>
          <p:cNvSpPr txBox="1"/>
          <p:nvPr/>
        </p:nvSpPr>
        <p:spPr>
          <a:xfrm>
            <a:off x="3279504" y="5580329"/>
            <a:ext cx="2553471" cy="246221"/>
          </a:xfrm>
          <a:prstGeom prst="rect">
            <a:avLst/>
          </a:prstGeom>
          <a:solidFill>
            <a:schemeClr val="bg1">
              <a:lumMod val="95000"/>
            </a:schemeClr>
          </a:solidFill>
        </p:spPr>
        <p:txBody>
          <a:bodyPr wrap="square" rtlCol="0">
            <a:spAutoFit/>
          </a:bodyPr>
          <a:lstStyle/>
          <a:p>
            <a:pPr algn="ctr"/>
            <a:r>
              <a:rPr lang="fr-FR" sz="1000" dirty="0">
                <a:solidFill>
                  <a:schemeClr val="tx1">
                    <a:lumMod val="50000"/>
                    <a:lumOff val="50000"/>
                  </a:schemeClr>
                </a:solidFill>
              </a:rPr>
              <a:t>Création d’un label ?</a:t>
            </a:r>
          </a:p>
        </p:txBody>
      </p:sp>
      <p:sp>
        <p:nvSpPr>
          <p:cNvPr id="70" name="ZoneTexte 69"/>
          <p:cNvSpPr txBox="1"/>
          <p:nvPr/>
        </p:nvSpPr>
        <p:spPr>
          <a:xfrm>
            <a:off x="2061076" y="4954573"/>
            <a:ext cx="991215" cy="861774"/>
          </a:xfrm>
          <a:prstGeom prst="rect">
            <a:avLst/>
          </a:prstGeom>
          <a:solidFill>
            <a:schemeClr val="bg1">
              <a:lumMod val="95000"/>
            </a:schemeClr>
          </a:solidFill>
        </p:spPr>
        <p:txBody>
          <a:bodyPr wrap="square" rtlCol="0">
            <a:spAutoFit/>
          </a:bodyPr>
          <a:lstStyle/>
          <a:p>
            <a:r>
              <a:rPr lang="fr-FR" sz="1000" dirty="0">
                <a:solidFill>
                  <a:schemeClr val="tx1">
                    <a:lumMod val="50000"/>
                    <a:lumOff val="50000"/>
                  </a:schemeClr>
                </a:solidFill>
              </a:rPr>
              <a:t>Adhésion du PETR et/ou des 4 EPCI </a:t>
            </a:r>
            <a:r>
              <a:rPr lang="fr-FR" sz="1000" b="1" dirty="0">
                <a:solidFill>
                  <a:schemeClr val="tx1">
                    <a:lumMod val="50000"/>
                    <a:lumOff val="50000"/>
                  </a:schemeClr>
                </a:solidFill>
              </a:rPr>
              <a:t>à la SCIC en tant que sociétaire </a:t>
            </a:r>
          </a:p>
        </p:txBody>
      </p:sp>
      <p:sp>
        <p:nvSpPr>
          <p:cNvPr id="71" name="ZoneTexte 70"/>
          <p:cNvSpPr txBox="1"/>
          <p:nvPr/>
        </p:nvSpPr>
        <p:spPr>
          <a:xfrm>
            <a:off x="3530184" y="4237289"/>
            <a:ext cx="1588417" cy="276999"/>
          </a:xfrm>
          <a:prstGeom prst="rect">
            <a:avLst/>
          </a:prstGeom>
          <a:noFill/>
        </p:spPr>
        <p:txBody>
          <a:bodyPr wrap="square" rtlCol="0">
            <a:spAutoFit/>
          </a:bodyPr>
          <a:lstStyle/>
          <a:p>
            <a:pPr algn="ctr"/>
            <a:r>
              <a:rPr lang="fr-FR" sz="1200" dirty="0">
                <a:solidFill>
                  <a:schemeClr val="tx1">
                    <a:lumMod val="50000"/>
                    <a:lumOff val="50000"/>
                  </a:schemeClr>
                </a:solidFill>
              </a:rPr>
              <a:t>2</a:t>
            </a:r>
            <a:r>
              <a:rPr lang="fr-FR" sz="1200" baseline="30000" dirty="0">
                <a:solidFill>
                  <a:schemeClr val="tx1">
                    <a:lumMod val="50000"/>
                    <a:lumOff val="50000"/>
                  </a:schemeClr>
                </a:solidFill>
              </a:rPr>
              <a:t>ème</a:t>
            </a:r>
            <a:r>
              <a:rPr lang="fr-FR" sz="1200" dirty="0">
                <a:solidFill>
                  <a:schemeClr val="tx1">
                    <a:lumMod val="50000"/>
                    <a:lumOff val="50000"/>
                  </a:schemeClr>
                </a:solidFill>
              </a:rPr>
              <a:t> semestre 2019</a:t>
            </a:r>
          </a:p>
        </p:txBody>
      </p:sp>
      <p:sp>
        <p:nvSpPr>
          <p:cNvPr id="72" name="ZoneTexte 71"/>
          <p:cNvSpPr txBox="1"/>
          <p:nvPr/>
        </p:nvSpPr>
        <p:spPr>
          <a:xfrm>
            <a:off x="6511509" y="4237289"/>
            <a:ext cx="1588417" cy="276999"/>
          </a:xfrm>
          <a:prstGeom prst="rect">
            <a:avLst/>
          </a:prstGeom>
          <a:noFill/>
        </p:spPr>
        <p:txBody>
          <a:bodyPr wrap="square" rtlCol="0">
            <a:spAutoFit/>
          </a:bodyPr>
          <a:lstStyle/>
          <a:p>
            <a:pPr algn="ctr"/>
            <a:r>
              <a:rPr lang="fr-FR" sz="1200" dirty="0">
                <a:solidFill>
                  <a:schemeClr val="tx1">
                    <a:lumMod val="50000"/>
                    <a:lumOff val="50000"/>
                  </a:schemeClr>
                </a:solidFill>
              </a:rPr>
              <a:t>1</a:t>
            </a:r>
            <a:r>
              <a:rPr lang="fr-FR" sz="1200" baseline="30000" dirty="0">
                <a:solidFill>
                  <a:schemeClr val="tx1">
                    <a:lumMod val="50000"/>
                    <a:lumOff val="50000"/>
                  </a:schemeClr>
                </a:solidFill>
              </a:rPr>
              <a:t>er</a:t>
            </a:r>
            <a:r>
              <a:rPr lang="fr-FR" sz="1200" dirty="0">
                <a:solidFill>
                  <a:schemeClr val="tx1">
                    <a:lumMod val="50000"/>
                    <a:lumOff val="50000"/>
                  </a:schemeClr>
                </a:solidFill>
              </a:rPr>
              <a:t> semestre 2020</a:t>
            </a:r>
          </a:p>
        </p:txBody>
      </p:sp>
      <p:sp>
        <p:nvSpPr>
          <p:cNvPr id="80" name="ZoneTexte 79"/>
          <p:cNvSpPr txBox="1"/>
          <p:nvPr/>
        </p:nvSpPr>
        <p:spPr>
          <a:xfrm>
            <a:off x="528624" y="4896792"/>
            <a:ext cx="1254691" cy="1477328"/>
          </a:xfrm>
          <a:prstGeom prst="rect">
            <a:avLst/>
          </a:prstGeom>
          <a:solidFill>
            <a:schemeClr val="bg1">
              <a:lumMod val="95000"/>
            </a:schemeClr>
          </a:solidFill>
        </p:spPr>
        <p:txBody>
          <a:bodyPr wrap="square" rtlCol="0">
            <a:spAutoFit/>
          </a:bodyPr>
          <a:lstStyle/>
          <a:p>
            <a:r>
              <a:rPr lang="fr-FR" sz="1000" dirty="0">
                <a:solidFill>
                  <a:schemeClr val="tx1">
                    <a:lumMod val="50000"/>
                    <a:lumOff val="50000"/>
                  </a:schemeClr>
                </a:solidFill>
              </a:rPr>
              <a:t>Lancement d’une étude sur </a:t>
            </a:r>
            <a:r>
              <a:rPr lang="fr-FR" sz="1000" b="1" dirty="0">
                <a:solidFill>
                  <a:schemeClr val="tx1">
                    <a:lumMod val="50000"/>
                    <a:lumOff val="50000"/>
                  </a:schemeClr>
                </a:solidFill>
              </a:rPr>
              <a:t>l’état</a:t>
            </a:r>
            <a:r>
              <a:rPr lang="fr-FR" sz="1000" dirty="0">
                <a:solidFill>
                  <a:schemeClr val="tx1">
                    <a:lumMod val="50000"/>
                    <a:lumOff val="50000"/>
                  </a:schemeClr>
                </a:solidFill>
              </a:rPr>
              <a:t> et </a:t>
            </a:r>
            <a:r>
              <a:rPr lang="fr-FR" sz="1000" b="1" dirty="0">
                <a:solidFill>
                  <a:schemeClr val="tx1">
                    <a:lumMod val="50000"/>
                    <a:lumOff val="50000"/>
                  </a:schemeClr>
                </a:solidFill>
              </a:rPr>
              <a:t>la disponibilité de la ressource </a:t>
            </a:r>
            <a:r>
              <a:rPr lang="fr-FR" sz="1000" dirty="0">
                <a:solidFill>
                  <a:schemeClr val="tx1">
                    <a:lumMod val="50000"/>
                    <a:lumOff val="50000"/>
                  </a:schemeClr>
                </a:solidFill>
              </a:rPr>
              <a:t>et sur la structuration de la filière d’un point de vue juridique portée par SMA sur son territoire, </a:t>
            </a:r>
          </a:p>
        </p:txBody>
      </p:sp>
      <p:sp>
        <p:nvSpPr>
          <p:cNvPr id="81" name="ZoneTexte 80"/>
          <p:cNvSpPr txBox="1"/>
          <p:nvPr/>
        </p:nvSpPr>
        <p:spPr>
          <a:xfrm>
            <a:off x="208177" y="4237289"/>
            <a:ext cx="1588417" cy="276999"/>
          </a:xfrm>
          <a:prstGeom prst="rect">
            <a:avLst/>
          </a:prstGeom>
          <a:noFill/>
        </p:spPr>
        <p:txBody>
          <a:bodyPr wrap="square" rtlCol="0">
            <a:spAutoFit/>
          </a:bodyPr>
          <a:lstStyle/>
          <a:p>
            <a:pPr algn="ctr"/>
            <a:r>
              <a:rPr lang="fr-FR" sz="1200" dirty="0">
                <a:solidFill>
                  <a:schemeClr val="tx1">
                    <a:lumMod val="50000"/>
                    <a:lumOff val="50000"/>
                  </a:schemeClr>
                </a:solidFill>
              </a:rPr>
              <a:t>1</a:t>
            </a:r>
            <a:r>
              <a:rPr lang="fr-FR" sz="1200" baseline="30000" dirty="0">
                <a:solidFill>
                  <a:schemeClr val="tx1">
                    <a:lumMod val="50000"/>
                    <a:lumOff val="50000"/>
                  </a:schemeClr>
                </a:solidFill>
              </a:rPr>
              <a:t>er</a:t>
            </a:r>
            <a:r>
              <a:rPr lang="fr-FR" sz="1200" dirty="0">
                <a:solidFill>
                  <a:schemeClr val="tx1">
                    <a:lumMod val="50000"/>
                    <a:lumOff val="50000"/>
                  </a:schemeClr>
                </a:solidFill>
              </a:rPr>
              <a:t> trimestre 2019</a:t>
            </a:r>
          </a:p>
        </p:txBody>
      </p:sp>
      <p:sp>
        <p:nvSpPr>
          <p:cNvPr id="87" name="ZoneTexte 86"/>
          <p:cNvSpPr txBox="1"/>
          <p:nvPr/>
        </p:nvSpPr>
        <p:spPr>
          <a:xfrm>
            <a:off x="1889626" y="4237289"/>
            <a:ext cx="1588417" cy="276999"/>
          </a:xfrm>
          <a:prstGeom prst="rect">
            <a:avLst/>
          </a:prstGeom>
          <a:noFill/>
        </p:spPr>
        <p:txBody>
          <a:bodyPr wrap="square" rtlCol="0">
            <a:spAutoFit/>
          </a:bodyPr>
          <a:lstStyle/>
          <a:p>
            <a:pPr algn="ctr"/>
            <a:r>
              <a:rPr lang="fr-FR" sz="1200" dirty="0">
                <a:solidFill>
                  <a:schemeClr val="tx1">
                    <a:lumMod val="50000"/>
                    <a:lumOff val="50000"/>
                  </a:schemeClr>
                </a:solidFill>
              </a:rPr>
              <a:t>Avril/Mai 2019</a:t>
            </a:r>
          </a:p>
        </p:txBody>
      </p:sp>
      <p:sp>
        <p:nvSpPr>
          <p:cNvPr id="2" name="Espace réservé du numéro de diapositive 1"/>
          <p:cNvSpPr>
            <a:spLocks noGrp="1"/>
          </p:cNvSpPr>
          <p:nvPr>
            <p:ph type="sldNum" sz="quarter" idx="12"/>
          </p:nvPr>
        </p:nvSpPr>
        <p:spPr/>
        <p:txBody>
          <a:bodyPr/>
          <a:lstStyle/>
          <a:p>
            <a:fld id="{8A2CB29A-4DED-455A-A5B0-DD1BF471A2D4}" type="slidenum">
              <a:rPr lang="fr-FR" smtClean="0">
                <a:solidFill>
                  <a:schemeClr val="tx1"/>
                </a:solidFill>
              </a:rPr>
              <a:pPr/>
              <a:t>16</a:t>
            </a:fld>
            <a:endParaRPr lang="fr-FR">
              <a:solidFill>
                <a:schemeClr val="tx1"/>
              </a:solidFill>
            </a:endParaRPr>
          </a:p>
        </p:txBody>
      </p:sp>
      <p:sp>
        <p:nvSpPr>
          <p:cNvPr id="32" name="Rectangle 31"/>
          <p:cNvSpPr/>
          <p:nvPr/>
        </p:nvSpPr>
        <p:spPr>
          <a:xfrm>
            <a:off x="-35168" y="0"/>
            <a:ext cx="378068" cy="68580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ZoneTexte 32"/>
          <p:cNvSpPr txBox="1"/>
          <p:nvPr/>
        </p:nvSpPr>
        <p:spPr>
          <a:xfrm rot="16200000">
            <a:off x="-3020106" y="3509229"/>
            <a:ext cx="6330430" cy="261610"/>
          </a:xfrm>
          <a:prstGeom prst="rect">
            <a:avLst/>
          </a:prstGeom>
          <a:noFill/>
        </p:spPr>
        <p:txBody>
          <a:bodyPr wrap="square" rtlCol="0">
            <a:spAutoFit/>
          </a:bodyPr>
          <a:lstStyle/>
          <a:p>
            <a:r>
              <a:rPr lang="fr-FR" sz="1100" b="1" dirty="0">
                <a:solidFill>
                  <a:schemeClr val="bg1"/>
                </a:solidFill>
              </a:rPr>
              <a:t>Orientation 5 : Accompagner le développement des énergies renouvelables </a:t>
            </a:r>
          </a:p>
        </p:txBody>
      </p:sp>
      <p:sp>
        <p:nvSpPr>
          <p:cNvPr id="38" name="ZoneTexte 37"/>
          <p:cNvSpPr txBox="1"/>
          <p:nvPr/>
        </p:nvSpPr>
        <p:spPr>
          <a:xfrm>
            <a:off x="513043" y="2364184"/>
            <a:ext cx="3453033" cy="1815882"/>
          </a:xfrm>
          <a:prstGeom prst="rect">
            <a:avLst/>
          </a:prstGeom>
          <a:solidFill>
            <a:srgbClr val="F4E7FF"/>
          </a:solidFill>
        </p:spPr>
        <p:txBody>
          <a:bodyPr wrap="square" rtlCol="0">
            <a:spAutoFit/>
          </a:bodyPr>
          <a:lstStyle/>
          <a:p>
            <a:pPr lvl="0"/>
            <a:r>
              <a:rPr lang="fr-FR" sz="1600" dirty="0">
                <a:solidFill>
                  <a:prstClr val="black"/>
                </a:solidFill>
              </a:rPr>
              <a:t> 3 / Pilotages</a:t>
            </a:r>
          </a:p>
          <a:p>
            <a:pPr lvl="0"/>
            <a:endParaRPr lang="fr-FR" sz="1600" dirty="0">
              <a:solidFill>
                <a:prstClr val="black"/>
              </a:solidFill>
            </a:endParaRPr>
          </a:p>
          <a:p>
            <a:pPr lvl="0"/>
            <a:endParaRPr lang="fr-FR" sz="1600" dirty="0">
              <a:solidFill>
                <a:prstClr val="black"/>
              </a:solidFill>
            </a:endParaRPr>
          </a:p>
          <a:p>
            <a:pPr lvl="0"/>
            <a:endParaRPr lang="fr-FR" sz="1600" dirty="0">
              <a:solidFill>
                <a:prstClr val="black"/>
              </a:solidFill>
            </a:endParaRPr>
          </a:p>
          <a:p>
            <a:pPr lvl="0"/>
            <a:r>
              <a:rPr lang="fr-FR" sz="1600" dirty="0">
                <a:solidFill>
                  <a:prstClr val="black"/>
                </a:solidFill>
              </a:rPr>
              <a:t>Coproducteurs</a:t>
            </a:r>
          </a:p>
          <a:p>
            <a:pPr lvl="0"/>
            <a:endParaRPr lang="fr-FR" sz="1600" dirty="0">
              <a:solidFill>
                <a:prstClr val="black"/>
              </a:solidFill>
            </a:endParaRPr>
          </a:p>
          <a:p>
            <a:pPr lvl="0"/>
            <a:endParaRPr lang="fr-FR" sz="1600" dirty="0">
              <a:solidFill>
                <a:prstClr val="black"/>
              </a:solidFill>
            </a:endParaRPr>
          </a:p>
        </p:txBody>
      </p:sp>
      <p:pic>
        <p:nvPicPr>
          <p:cNvPr id="39" name="Picture 2"/>
          <p:cNvPicPr>
            <a:picLocks noChangeAspect="1" noChangeArrowheads="1"/>
          </p:cNvPicPr>
          <p:nvPr/>
        </p:nvPicPr>
        <p:blipFill>
          <a:blip r:embed="rId3" cstate="print"/>
          <a:srcRect/>
          <a:stretch>
            <a:fillRect/>
          </a:stretch>
        </p:blipFill>
        <p:spPr bwMode="auto">
          <a:xfrm>
            <a:off x="608661" y="3635471"/>
            <a:ext cx="1157615" cy="525637"/>
          </a:xfrm>
          <a:prstGeom prst="rect">
            <a:avLst/>
          </a:prstGeom>
          <a:noFill/>
          <a:ln w="9525">
            <a:noFill/>
            <a:miter lim="800000"/>
            <a:headEnd/>
            <a:tailEnd/>
          </a:ln>
        </p:spPr>
      </p:pic>
      <p:pic>
        <p:nvPicPr>
          <p:cNvPr id="40" name="Image 39"/>
          <p:cNvPicPr>
            <a:picLocks noChangeAspect="1"/>
          </p:cNvPicPr>
          <p:nvPr/>
        </p:nvPicPr>
        <p:blipFill>
          <a:blip r:embed="rId4" cstate="print"/>
          <a:stretch>
            <a:fillRect/>
          </a:stretch>
        </p:blipFill>
        <p:spPr>
          <a:xfrm>
            <a:off x="2765697" y="2451603"/>
            <a:ext cx="597770" cy="872607"/>
          </a:xfrm>
          <a:prstGeom prst="rect">
            <a:avLst/>
          </a:prstGeom>
        </p:spPr>
      </p:pic>
      <p:pic>
        <p:nvPicPr>
          <p:cNvPr id="41" name="Image 40"/>
          <p:cNvPicPr>
            <a:picLocks noChangeAspect="1"/>
          </p:cNvPicPr>
          <p:nvPr/>
        </p:nvPicPr>
        <p:blipFill>
          <a:blip r:embed="rId5" cstate="print"/>
          <a:stretch>
            <a:fillRect/>
          </a:stretch>
        </p:blipFill>
        <p:spPr>
          <a:xfrm>
            <a:off x="1823255" y="2530046"/>
            <a:ext cx="685024" cy="690505"/>
          </a:xfrm>
          <a:prstGeom prst="rect">
            <a:avLst/>
          </a:prstGeom>
        </p:spPr>
      </p:pic>
      <p:pic>
        <p:nvPicPr>
          <p:cNvPr id="42" name="Image 41">
            <a:extLst>
              <a:ext uri="{FF2B5EF4-FFF2-40B4-BE49-F238E27FC236}">
                <a16:creationId xmlns:a16="http://schemas.microsoft.com/office/drawing/2014/main" id="{684A8603-0BB7-496E-933B-0A0A6A9A09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72506" y="3424237"/>
            <a:ext cx="577240" cy="739756"/>
          </a:xfrm>
          <a:prstGeom prst="rect">
            <a:avLst/>
          </a:prstGeom>
        </p:spPr>
      </p:pic>
    </p:spTree>
    <p:extLst>
      <p:ext uri="{BB962C8B-B14F-4D97-AF65-F5344CB8AC3E}">
        <p14:creationId xmlns:p14="http://schemas.microsoft.com/office/powerpoint/2010/main" val="31556230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ZoneTexte 55"/>
          <p:cNvSpPr txBox="1"/>
          <p:nvPr/>
        </p:nvSpPr>
        <p:spPr>
          <a:xfrm>
            <a:off x="524569" y="257175"/>
            <a:ext cx="7048498" cy="307777"/>
          </a:xfrm>
          <a:prstGeom prst="rect">
            <a:avLst/>
          </a:prstGeom>
          <a:solidFill>
            <a:srgbClr val="7030A0"/>
          </a:solidFill>
          <a:ln>
            <a:solidFill>
              <a:srgbClr val="7030A0"/>
            </a:solidFill>
          </a:ln>
        </p:spPr>
        <p:txBody>
          <a:bodyPr wrap="square" rtlCol="0">
            <a:spAutoFit/>
          </a:bodyPr>
          <a:lstStyle/>
          <a:p>
            <a:r>
              <a:rPr lang="fr-FR" sz="1400" dirty="0">
                <a:solidFill>
                  <a:schemeClr val="bg1"/>
                </a:solidFill>
              </a:rPr>
              <a:t>Proposer une ingénierie pour accompagner les collectivités dans leurs projets</a:t>
            </a:r>
          </a:p>
        </p:txBody>
      </p:sp>
      <p:sp>
        <p:nvSpPr>
          <p:cNvPr id="33" name="ZoneTexte 32"/>
          <p:cNvSpPr txBox="1"/>
          <p:nvPr/>
        </p:nvSpPr>
        <p:spPr>
          <a:xfrm>
            <a:off x="4448867" y="723900"/>
            <a:ext cx="4467226" cy="2000548"/>
          </a:xfrm>
          <a:prstGeom prst="rect">
            <a:avLst/>
          </a:prstGeom>
          <a:solidFill>
            <a:srgbClr val="F4E7FF"/>
          </a:solidFill>
        </p:spPr>
        <p:txBody>
          <a:bodyPr wrap="square" rtlCol="0">
            <a:spAutoFit/>
          </a:bodyPr>
          <a:lstStyle/>
          <a:p>
            <a:r>
              <a:rPr lang="fr-FR" sz="1600" dirty="0"/>
              <a:t>2 / Description</a:t>
            </a:r>
          </a:p>
          <a:p>
            <a:r>
              <a:rPr lang="fr-FR" sz="1200" dirty="0">
                <a:solidFill>
                  <a:schemeClr val="bg1">
                    <a:lumMod val="50000"/>
                  </a:schemeClr>
                </a:solidFill>
              </a:rPr>
              <a:t>Aujourd’hui, trois des quatre EPCI du pays adhérent au dispositif du Département d’Ille-et-Vilaine, à savoir le Conseil en Energie Partagé (CEP). Suite à la suppression du CEP par le Conseil Départemental à partir du 1er janvier 2019 oblige les collectivités à se positionner.</a:t>
            </a:r>
          </a:p>
          <a:p>
            <a:endParaRPr lang="fr-FR" sz="1200" dirty="0">
              <a:solidFill>
                <a:schemeClr val="bg1">
                  <a:lumMod val="50000"/>
                </a:schemeClr>
              </a:solidFill>
            </a:endParaRPr>
          </a:p>
          <a:p>
            <a:r>
              <a:rPr lang="fr-FR" sz="1200" dirty="0">
                <a:solidFill>
                  <a:schemeClr val="bg1">
                    <a:lumMod val="50000"/>
                  </a:schemeClr>
                </a:solidFill>
              </a:rPr>
              <a:t>Il est donc envisagé de recruter un CEP au niveau de la Bretagne Romantique et de la Côte d’Emeraude, et d’avoir recourt à des prestations externes consistera à partager à l’échelle du pays les compétences en énergie de bureaux d’étude spécialisés.</a:t>
            </a:r>
          </a:p>
        </p:txBody>
      </p:sp>
      <p:cxnSp>
        <p:nvCxnSpPr>
          <p:cNvPr id="26" name="Connecteur droit 25"/>
          <p:cNvCxnSpPr/>
          <p:nvPr/>
        </p:nvCxnSpPr>
        <p:spPr>
          <a:xfrm flipH="1">
            <a:off x="0" y="-9525"/>
            <a:ext cx="36576" cy="6867525"/>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a:off x="9107424" y="-9525"/>
            <a:ext cx="36576" cy="6867525"/>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p:nvCxnSpPr>
        <p:spPr>
          <a:xfrm>
            <a:off x="36576" y="27051"/>
            <a:ext cx="9107424" cy="0"/>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p:nvCxnSpPr>
        <p:spPr>
          <a:xfrm>
            <a:off x="0" y="6858000"/>
            <a:ext cx="9107424" cy="0"/>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sp>
        <p:nvSpPr>
          <p:cNvPr id="34" name="ZoneTexte 33"/>
          <p:cNvSpPr txBox="1"/>
          <p:nvPr/>
        </p:nvSpPr>
        <p:spPr>
          <a:xfrm>
            <a:off x="523339" y="704236"/>
            <a:ext cx="3715978" cy="1154162"/>
          </a:xfrm>
          <a:prstGeom prst="rect">
            <a:avLst/>
          </a:prstGeom>
          <a:solidFill>
            <a:schemeClr val="bg1">
              <a:lumMod val="95000"/>
            </a:schemeClr>
          </a:solidFill>
        </p:spPr>
        <p:txBody>
          <a:bodyPr wrap="square" rtlCol="0">
            <a:spAutoFit/>
          </a:bodyPr>
          <a:lstStyle/>
          <a:p>
            <a:r>
              <a:rPr lang="fr-FR" sz="1600" dirty="0"/>
              <a:t>1 / Objectifs :</a:t>
            </a:r>
          </a:p>
          <a:p>
            <a:pPr indent="-171450">
              <a:spcAft>
                <a:spcPts val="600"/>
              </a:spcAft>
            </a:pPr>
            <a:r>
              <a:rPr lang="fr-FR" sz="1200" dirty="0">
                <a:solidFill>
                  <a:schemeClr val="tx1">
                    <a:lumMod val="50000"/>
                    <a:lumOff val="50000"/>
                  </a:schemeClr>
                </a:solidFill>
              </a:rPr>
              <a:t>Mutualiser une compétence dans le cadre d’une démarche territoriale</a:t>
            </a:r>
          </a:p>
          <a:p>
            <a:pPr indent="-171450">
              <a:spcAft>
                <a:spcPts val="600"/>
              </a:spcAft>
            </a:pPr>
            <a:r>
              <a:rPr lang="fr-FR" sz="1200" dirty="0">
                <a:solidFill>
                  <a:schemeClr val="tx1">
                    <a:lumMod val="50000"/>
                    <a:lumOff val="50000"/>
                  </a:schemeClr>
                </a:solidFill>
              </a:rPr>
              <a:t>Accompagner et fournir une assistance technique sur le long terme</a:t>
            </a:r>
          </a:p>
        </p:txBody>
      </p:sp>
      <p:sp>
        <p:nvSpPr>
          <p:cNvPr id="35" name="ZoneTexte 34"/>
          <p:cNvSpPr txBox="1"/>
          <p:nvPr/>
        </p:nvSpPr>
        <p:spPr>
          <a:xfrm>
            <a:off x="345827" y="2910063"/>
            <a:ext cx="976514" cy="646331"/>
          </a:xfrm>
          <a:prstGeom prst="rect">
            <a:avLst/>
          </a:prstGeom>
          <a:noFill/>
        </p:spPr>
        <p:txBody>
          <a:bodyPr wrap="square" rtlCol="0">
            <a:spAutoFit/>
          </a:bodyPr>
          <a:lstStyle/>
          <a:p>
            <a:pPr algn="ctr"/>
            <a:r>
              <a:rPr lang="fr-FR" sz="1200" dirty="0">
                <a:solidFill>
                  <a:schemeClr val="tx1">
                    <a:lumMod val="50000"/>
                    <a:lumOff val="50000"/>
                  </a:schemeClr>
                </a:solidFill>
              </a:rPr>
              <a:t> </a:t>
            </a:r>
          </a:p>
          <a:p>
            <a:pPr algn="ctr"/>
            <a:r>
              <a:rPr lang="fr-FR" sz="1200" dirty="0">
                <a:solidFill>
                  <a:schemeClr val="tx1">
                    <a:lumMod val="50000"/>
                    <a:lumOff val="50000"/>
                  </a:schemeClr>
                </a:solidFill>
              </a:rPr>
              <a:t>Décembre 2018</a:t>
            </a:r>
          </a:p>
        </p:txBody>
      </p:sp>
      <p:sp>
        <p:nvSpPr>
          <p:cNvPr id="2" name="Espace réservé du numéro de diapositive 1"/>
          <p:cNvSpPr>
            <a:spLocks noGrp="1"/>
          </p:cNvSpPr>
          <p:nvPr>
            <p:ph type="sldNum" sz="quarter" idx="12"/>
          </p:nvPr>
        </p:nvSpPr>
        <p:spPr/>
        <p:txBody>
          <a:bodyPr/>
          <a:lstStyle/>
          <a:p>
            <a:fld id="{8A2CB29A-4DED-455A-A5B0-DD1BF471A2D4}" type="slidenum">
              <a:rPr lang="fr-FR" smtClean="0">
                <a:solidFill>
                  <a:schemeClr val="tx1"/>
                </a:solidFill>
              </a:rPr>
              <a:pPr/>
              <a:t>17</a:t>
            </a:fld>
            <a:endParaRPr lang="fr-FR">
              <a:solidFill>
                <a:schemeClr val="tx1"/>
              </a:solidFill>
            </a:endParaRPr>
          </a:p>
        </p:txBody>
      </p:sp>
      <p:sp>
        <p:nvSpPr>
          <p:cNvPr id="41" name="Rectangle 40"/>
          <p:cNvSpPr/>
          <p:nvPr/>
        </p:nvSpPr>
        <p:spPr>
          <a:xfrm>
            <a:off x="-35168" y="0"/>
            <a:ext cx="378068" cy="68580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ZoneTexte 41"/>
          <p:cNvSpPr txBox="1"/>
          <p:nvPr/>
        </p:nvSpPr>
        <p:spPr>
          <a:xfrm rot="16200000">
            <a:off x="-3020106" y="3509229"/>
            <a:ext cx="6330430" cy="261610"/>
          </a:xfrm>
          <a:prstGeom prst="rect">
            <a:avLst/>
          </a:prstGeom>
          <a:noFill/>
        </p:spPr>
        <p:txBody>
          <a:bodyPr wrap="square" rtlCol="0">
            <a:spAutoFit/>
          </a:bodyPr>
          <a:lstStyle/>
          <a:p>
            <a:r>
              <a:rPr lang="fr-FR" sz="1100" b="1" dirty="0">
                <a:solidFill>
                  <a:schemeClr val="bg1"/>
                </a:solidFill>
              </a:rPr>
              <a:t>Orientation 5 : Accompagner le développement des énergies renouvelables </a:t>
            </a:r>
          </a:p>
        </p:txBody>
      </p:sp>
      <p:sp>
        <p:nvSpPr>
          <p:cNvPr id="43" name="ZoneTexte 42"/>
          <p:cNvSpPr txBox="1"/>
          <p:nvPr/>
        </p:nvSpPr>
        <p:spPr>
          <a:xfrm>
            <a:off x="520714" y="1953464"/>
            <a:ext cx="3453033" cy="1569660"/>
          </a:xfrm>
          <a:prstGeom prst="rect">
            <a:avLst/>
          </a:prstGeom>
          <a:solidFill>
            <a:srgbClr val="F4E7FF"/>
          </a:solidFill>
        </p:spPr>
        <p:txBody>
          <a:bodyPr wrap="square" rtlCol="0">
            <a:spAutoFit/>
          </a:bodyPr>
          <a:lstStyle/>
          <a:p>
            <a:pPr lvl="0"/>
            <a:r>
              <a:rPr lang="fr-FR" sz="1600" dirty="0">
                <a:solidFill>
                  <a:prstClr val="black"/>
                </a:solidFill>
              </a:rPr>
              <a:t> 3 / Pilotages</a:t>
            </a:r>
          </a:p>
          <a:p>
            <a:pPr lvl="0"/>
            <a:endParaRPr lang="fr-FR" sz="1600" dirty="0">
              <a:solidFill>
                <a:prstClr val="black"/>
              </a:solidFill>
            </a:endParaRPr>
          </a:p>
          <a:p>
            <a:pPr lvl="0"/>
            <a:r>
              <a:rPr lang="fr-FR" sz="1600" dirty="0">
                <a:solidFill>
                  <a:prstClr val="black"/>
                </a:solidFill>
              </a:rPr>
              <a:t>Coproducteurs</a:t>
            </a:r>
          </a:p>
          <a:p>
            <a:pPr lvl="0"/>
            <a:endParaRPr lang="fr-FR" sz="1600" dirty="0">
              <a:solidFill>
                <a:prstClr val="black"/>
              </a:solidFill>
            </a:endParaRPr>
          </a:p>
          <a:p>
            <a:pPr lvl="0"/>
            <a:endParaRPr lang="fr-FR" sz="1600" dirty="0">
              <a:solidFill>
                <a:prstClr val="black"/>
              </a:solidFill>
            </a:endParaRPr>
          </a:p>
          <a:p>
            <a:pPr lvl="0"/>
            <a:endParaRPr lang="fr-FR" sz="1600" dirty="0">
              <a:solidFill>
                <a:prstClr val="black"/>
              </a:solidFill>
            </a:endParaRPr>
          </a:p>
        </p:txBody>
      </p:sp>
      <p:pic>
        <p:nvPicPr>
          <p:cNvPr id="46" name="Image 45"/>
          <p:cNvPicPr>
            <a:picLocks noChangeAspect="1"/>
          </p:cNvPicPr>
          <p:nvPr/>
        </p:nvPicPr>
        <p:blipFill>
          <a:blip r:embed="rId3" cstate="print"/>
          <a:stretch>
            <a:fillRect/>
          </a:stretch>
        </p:blipFill>
        <p:spPr>
          <a:xfrm>
            <a:off x="593369" y="2732602"/>
            <a:ext cx="685024" cy="690505"/>
          </a:xfrm>
          <a:prstGeom prst="rect">
            <a:avLst/>
          </a:prstGeom>
        </p:spPr>
      </p:pic>
      <p:pic>
        <p:nvPicPr>
          <p:cNvPr id="48" name="Image 47">
            <a:extLst>
              <a:ext uri="{FF2B5EF4-FFF2-40B4-BE49-F238E27FC236}">
                <a16:creationId xmlns:a16="http://schemas.microsoft.com/office/drawing/2014/main" id="{684A8603-0BB7-496E-933B-0A0A6A9A090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35510" y="2721686"/>
            <a:ext cx="577240" cy="739756"/>
          </a:xfrm>
          <a:prstGeom prst="rect">
            <a:avLst/>
          </a:prstGeom>
        </p:spPr>
      </p:pic>
      <p:grpSp>
        <p:nvGrpSpPr>
          <p:cNvPr id="3" name="Groupe 2"/>
          <p:cNvGrpSpPr/>
          <p:nvPr/>
        </p:nvGrpSpPr>
        <p:grpSpPr>
          <a:xfrm>
            <a:off x="641028" y="3426739"/>
            <a:ext cx="7898520" cy="3234320"/>
            <a:chOff x="321936" y="2910063"/>
            <a:chExt cx="8754556" cy="3919898"/>
          </a:xfrm>
        </p:grpSpPr>
        <p:cxnSp>
          <p:nvCxnSpPr>
            <p:cNvPr id="31" name="Connecteur droit 30"/>
            <p:cNvCxnSpPr/>
            <p:nvPr/>
          </p:nvCxnSpPr>
          <p:spPr>
            <a:xfrm flipV="1">
              <a:off x="584311" y="3782580"/>
              <a:ext cx="7882581" cy="31776"/>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sp>
          <p:nvSpPr>
            <p:cNvPr id="32" name="Triangle isocèle 31"/>
            <p:cNvSpPr/>
            <p:nvPr/>
          </p:nvSpPr>
          <p:spPr>
            <a:xfrm rot="5400000">
              <a:off x="8397643" y="3565822"/>
              <a:ext cx="362464" cy="395416"/>
            </a:xfrm>
            <a:prstGeom prst="triangl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38" name="Rectangle 37"/>
            <p:cNvSpPr/>
            <p:nvPr/>
          </p:nvSpPr>
          <p:spPr>
            <a:xfrm>
              <a:off x="3522745" y="3619369"/>
              <a:ext cx="57665" cy="288322"/>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40" name="Rectangle 39"/>
            <p:cNvSpPr/>
            <p:nvPr/>
          </p:nvSpPr>
          <p:spPr>
            <a:xfrm>
              <a:off x="6838888" y="3666995"/>
              <a:ext cx="57665" cy="288322"/>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44" name="Rectangle 43"/>
            <p:cNvSpPr/>
            <p:nvPr/>
          </p:nvSpPr>
          <p:spPr>
            <a:xfrm>
              <a:off x="8185516" y="3686045"/>
              <a:ext cx="57665" cy="288322"/>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50" name="Rectangle 49"/>
            <p:cNvSpPr/>
            <p:nvPr/>
          </p:nvSpPr>
          <p:spPr>
            <a:xfrm>
              <a:off x="5412471" y="3687514"/>
              <a:ext cx="57665" cy="288322"/>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51" name="ZoneTexte 50"/>
            <p:cNvSpPr txBox="1"/>
            <p:nvPr/>
          </p:nvSpPr>
          <p:spPr>
            <a:xfrm>
              <a:off x="2336273" y="3968914"/>
              <a:ext cx="2466975" cy="307738"/>
            </a:xfrm>
            <a:prstGeom prst="rect">
              <a:avLst/>
            </a:prstGeom>
            <a:solidFill>
              <a:schemeClr val="bg1">
                <a:lumMod val="95000"/>
              </a:schemeClr>
            </a:solidFill>
          </p:spPr>
          <p:txBody>
            <a:bodyPr wrap="square" rtlCol="0">
              <a:spAutoFit/>
            </a:bodyPr>
            <a:lstStyle/>
            <a:p>
              <a:pPr algn="ctr"/>
              <a:r>
                <a:rPr lang="fr-FR" sz="1050" dirty="0">
                  <a:solidFill>
                    <a:schemeClr val="tx1">
                      <a:lumMod val="50000"/>
                      <a:lumOff val="50000"/>
                    </a:schemeClr>
                  </a:solidFill>
                </a:rPr>
                <a:t>Etablissement d’un bilan énergétique</a:t>
              </a:r>
            </a:p>
          </p:txBody>
        </p:sp>
        <p:sp>
          <p:nvSpPr>
            <p:cNvPr id="52" name="ZoneTexte 51"/>
            <p:cNvSpPr txBox="1"/>
            <p:nvPr/>
          </p:nvSpPr>
          <p:spPr>
            <a:xfrm>
              <a:off x="4867473" y="3993958"/>
              <a:ext cx="1143000" cy="1091071"/>
            </a:xfrm>
            <a:prstGeom prst="rect">
              <a:avLst/>
            </a:prstGeom>
            <a:solidFill>
              <a:schemeClr val="bg1">
                <a:lumMod val="95000"/>
              </a:schemeClr>
            </a:solidFill>
          </p:spPr>
          <p:txBody>
            <a:bodyPr wrap="square" rtlCol="0">
              <a:spAutoFit/>
            </a:bodyPr>
            <a:lstStyle/>
            <a:p>
              <a:r>
                <a:rPr lang="fr-FR" sz="1050" dirty="0">
                  <a:solidFill>
                    <a:schemeClr val="tx1">
                      <a:lumMod val="50000"/>
                      <a:lumOff val="50000"/>
                    </a:schemeClr>
                  </a:solidFill>
                </a:rPr>
                <a:t>Analyse des consommations énergétiques relevées et leur suivi continu  </a:t>
              </a:r>
            </a:p>
          </p:txBody>
        </p:sp>
        <p:sp>
          <p:nvSpPr>
            <p:cNvPr id="53" name="ZoneTexte 52"/>
            <p:cNvSpPr txBox="1"/>
            <p:nvPr/>
          </p:nvSpPr>
          <p:spPr>
            <a:xfrm>
              <a:off x="6168892" y="4001820"/>
              <a:ext cx="1543050" cy="1091071"/>
            </a:xfrm>
            <a:prstGeom prst="rect">
              <a:avLst/>
            </a:prstGeom>
            <a:solidFill>
              <a:schemeClr val="bg1">
                <a:lumMod val="95000"/>
              </a:schemeClr>
            </a:solidFill>
          </p:spPr>
          <p:txBody>
            <a:bodyPr wrap="square" rtlCol="0">
              <a:spAutoFit/>
            </a:bodyPr>
            <a:lstStyle/>
            <a:p>
              <a:r>
                <a:rPr lang="fr-FR" sz="1050" dirty="0">
                  <a:solidFill>
                    <a:schemeClr val="tx1">
                      <a:lumMod val="50000"/>
                      <a:lumOff val="50000"/>
                    </a:schemeClr>
                  </a:solidFill>
                </a:rPr>
                <a:t>Aide à la définition d’une </a:t>
              </a:r>
              <a:r>
                <a:rPr lang="fr-FR" sz="1050" b="1" dirty="0">
                  <a:solidFill>
                    <a:schemeClr val="tx1">
                      <a:lumMod val="50000"/>
                      <a:lumOff val="50000"/>
                    </a:schemeClr>
                  </a:solidFill>
                </a:rPr>
                <a:t>stratégie énergétique </a:t>
              </a:r>
              <a:r>
                <a:rPr lang="fr-FR" sz="1050" dirty="0">
                  <a:solidFill>
                    <a:schemeClr val="tx1">
                      <a:lumMod val="50000"/>
                      <a:lumOff val="50000"/>
                    </a:schemeClr>
                  </a:solidFill>
                </a:rPr>
                <a:t>et accompagnement de long terme</a:t>
              </a:r>
            </a:p>
          </p:txBody>
        </p:sp>
        <p:sp>
          <p:nvSpPr>
            <p:cNvPr id="54" name="ZoneTexte 53"/>
            <p:cNvSpPr txBox="1"/>
            <p:nvPr/>
          </p:nvSpPr>
          <p:spPr>
            <a:xfrm>
              <a:off x="2393423" y="4290095"/>
              <a:ext cx="2352675" cy="1091071"/>
            </a:xfrm>
            <a:prstGeom prst="rect">
              <a:avLst/>
            </a:prstGeom>
            <a:solidFill>
              <a:schemeClr val="bg1">
                <a:lumMod val="95000"/>
              </a:schemeClr>
            </a:solidFill>
          </p:spPr>
          <p:txBody>
            <a:bodyPr wrap="square" rtlCol="0">
              <a:spAutoFit/>
            </a:bodyPr>
            <a:lstStyle/>
            <a:p>
              <a:r>
                <a:rPr lang="fr-FR" sz="1050" b="1" dirty="0">
                  <a:solidFill>
                    <a:schemeClr val="tx1">
                      <a:lumMod val="50000"/>
                      <a:lumOff val="50000"/>
                    </a:schemeClr>
                  </a:solidFill>
                </a:rPr>
                <a:t>Inventaire</a:t>
              </a:r>
              <a:r>
                <a:rPr lang="fr-FR" sz="1050" dirty="0">
                  <a:solidFill>
                    <a:schemeClr val="tx1">
                      <a:lumMod val="50000"/>
                      <a:lumOff val="50000"/>
                    </a:schemeClr>
                  </a:solidFill>
                </a:rPr>
                <a:t> du patrimoine et collecte de l’ensemble des données : visite de sites, relevés de consommations, données de facturation  </a:t>
              </a:r>
            </a:p>
          </p:txBody>
        </p:sp>
        <p:sp>
          <p:nvSpPr>
            <p:cNvPr id="55" name="ZoneTexte 54"/>
            <p:cNvSpPr txBox="1"/>
            <p:nvPr/>
          </p:nvSpPr>
          <p:spPr>
            <a:xfrm>
              <a:off x="2436287" y="5072941"/>
              <a:ext cx="2352675" cy="895238"/>
            </a:xfrm>
            <a:prstGeom prst="rect">
              <a:avLst/>
            </a:prstGeom>
            <a:solidFill>
              <a:schemeClr val="bg1">
                <a:lumMod val="95000"/>
              </a:schemeClr>
            </a:solidFill>
          </p:spPr>
          <p:txBody>
            <a:bodyPr wrap="square" rtlCol="0">
              <a:spAutoFit/>
            </a:bodyPr>
            <a:lstStyle/>
            <a:p>
              <a:r>
                <a:rPr lang="fr-FR" sz="1050" dirty="0">
                  <a:solidFill>
                    <a:schemeClr val="tx1">
                      <a:lumMod val="50000"/>
                      <a:lumOff val="50000"/>
                    </a:schemeClr>
                  </a:solidFill>
                </a:rPr>
                <a:t>Présentation d’un bilan identifiant les </a:t>
              </a:r>
              <a:r>
                <a:rPr lang="fr-FR" sz="1050" b="1" dirty="0">
                  <a:solidFill>
                    <a:schemeClr val="tx1">
                      <a:lumMod val="50000"/>
                      <a:lumOff val="50000"/>
                    </a:schemeClr>
                  </a:solidFill>
                </a:rPr>
                <a:t>gisements potentiels </a:t>
              </a:r>
              <a:r>
                <a:rPr lang="fr-FR" sz="1050" dirty="0">
                  <a:solidFill>
                    <a:schemeClr val="tx1">
                      <a:lumMod val="50000"/>
                      <a:lumOff val="50000"/>
                    </a:schemeClr>
                  </a:solidFill>
                </a:rPr>
                <a:t>d’économie et les actions possibles à valoriser</a:t>
              </a:r>
            </a:p>
          </p:txBody>
        </p:sp>
        <p:sp>
          <p:nvSpPr>
            <p:cNvPr id="57" name="ZoneTexte 56"/>
            <p:cNvSpPr txBox="1"/>
            <p:nvPr/>
          </p:nvSpPr>
          <p:spPr>
            <a:xfrm>
              <a:off x="6168892" y="4955557"/>
              <a:ext cx="1543050" cy="1874404"/>
            </a:xfrm>
            <a:prstGeom prst="rect">
              <a:avLst/>
            </a:prstGeom>
            <a:solidFill>
              <a:schemeClr val="bg1">
                <a:lumMod val="95000"/>
              </a:schemeClr>
            </a:solidFill>
          </p:spPr>
          <p:txBody>
            <a:bodyPr wrap="square" rtlCol="0">
              <a:spAutoFit/>
            </a:bodyPr>
            <a:lstStyle/>
            <a:p>
              <a:r>
                <a:rPr lang="fr-FR" sz="1050" dirty="0">
                  <a:solidFill>
                    <a:schemeClr val="tx1">
                      <a:lumMod val="50000"/>
                      <a:lumOff val="50000"/>
                    </a:schemeClr>
                  </a:solidFill>
                </a:rPr>
                <a:t>Si nécessaire, mise en place de mesures telles que l’optimisation des conditions tarifaires, mise en œuvre d’une régulation, adaptation des consommations à l’usage</a:t>
              </a:r>
            </a:p>
          </p:txBody>
        </p:sp>
        <p:sp>
          <p:nvSpPr>
            <p:cNvPr id="58" name="ZoneTexte 57"/>
            <p:cNvSpPr txBox="1"/>
            <p:nvPr/>
          </p:nvSpPr>
          <p:spPr>
            <a:xfrm>
              <a:off x="7895392" y="4001820"/>
              <a:ext cx="1181100" cy="1091071"/>
            </a:xfrm>
            <a:prstGeom prst="rect">
              <a:avLst/>
            </a:prstGeom>
            <a:solidFill>
              <a:schemeClr val="bg1">
                <a:lumMod val="95000"/>
              </a:schemeClr>
            </a:solidFill>
          </p:spPr>
          <p:txBody>
            <a:bodyPr wrap="square" rtlCol="0">
              <a:spAutoFit/>
            </a:bodyPr>
            <a:lstStyle/>
            <a:p>
              <a:r>
                <a:rPr lang="fr-FR" sz="1050" dirty="0">
                  <a:solidFill>
                    <a:schemeClr val="tx1">
                      <a:lumMod val="50000"/>
                      <a:lumOff val="50000"/>
                    </a:schemeClr>
                  </a:solidFill>
                </a:rPr>
                <a:t>Information et sensibilisation à l’énergie des élus et acteurs locaux</a:t>
              </a:r>
            </a:p>
          </p:txBody>
        </p:sp>
        <p:sp>
          <p:nvSpPr>
            <p:cNvPr id="59" name="ZoneTexte 58"/>
            <p:cNvSpPr txBox="1"/>
            <p:nvPr/>
          </p:nvSpPr>
          <p:spPr>
            <a:xfrm>
              <a:off x="321936" y="4010476"/>
              <a:ext cx="920563" cy="1482738"/>
            </a:xfrm>
            <a:prstGeom prst="rect">
              <a:avLst/>
            </a:prstGeom>
            <a:solidFill>
              <a:schemeClr val="bg1">
                <a:lumMod val="95000"/>
              </a:schemeClr>
            </a:solidFill>
          </p:spPr>
          <p:txBody>
            <a:bodyPr wrap="square" rtlCol="0">
              <a:spAutoFit/>
            </a:bodyPr>
            <a:lstStyle/>
            <a:p>
              <a:pPr algn="ctr"/>
              <a:r>
                <a:rPr lang="fr-FR" sz="1050" dirty="0">
                  <a:solidFill>
                    <a:schemeClr val="tx1">
                      <a:lumMod val="50000"/>
                      <a:lumOff val="50000"/>
                    </a:schemeClr>
                  </a:solidFill>
                </a:rPr>
                <a:t>Demande d’un Conseil Energie Partagé auprès de l’ADEME</a:t>
              </a:r>
              <a:endParaRPr lang="fr-FR" sz="1050" dirty="0">
                <a:solidFill>
                  <a:srgbClr val="FF0000"/>
                </a:solidFill>
              </a:endParaRPr>
            </a:p>
          </p:txBody>
        </p:sp>
        <p:sp>
          <p:nvSpPr>
            <p:cNvPr id="60" name="ZoneTexte 59"/>
            <p:cNvSpPr txBox="1"/>
            <p:nvPr/>
          </p:nvSpPr>
          <p:spPr>
            <a:xfrm>
              <a:off x="1333362" y="4029296"/>
              <a:ext cx="1013265" cy="895238"/>
            </a:xfrm>
            <a:prstGeom prst="rect">
              <a:avLst/>
            </a:prstGeom>
            <a:solidFill>
              <a:schemeClr val="bg1">
                <a:lumMod val="95000"/>
              </a:schemeClr>
            </a:solidFill>
          </p:spPr>
          <p:txBody>
            <a:bodyPr wrap="square" rtlCol="0">
              <a:spAutoFit/>
            </a:bodyPr>
            <a:lstStyle/>
            <a:p>
              <a:pPr algn="ctr"/>
              <a:r>
                <a:rPr lang="fr-FR" sz="1050" dirty="0">
                  <a:solidFill>
                    <a:schemeClr val="tx1">
                      <a:lumMod val="50000"/>
                      <a:lumOff val="50000"/>
                    </a:schemeClr>
                  </a:solidFill>
                </a:rPr>
                <a:t>Signature des </a:t>
              </a:r>
              <a:r>
                <a:rPr lang="fr-FR" sz="1050" b="1" dirty="0">
                  <a:solidFill>
                    <a:schemeClr val="tx1">
                      <a:lumMod val="50000"/>
                      <a:lumOff val="50000"/>
                    </a:schemeClr>
                  </a:solidFill>
                </a:rPr>
                <a:t>conventions EPCI ADEME</a:t>
              </a:r>
            </a:p>
          </p:txBody>
        </p:sp>
        <p:sp>
          <p:nvSpPr>
            <p:cNvPr id="61" name="Rectangle 60"/>
            <p:cNvSpPr/>
            <p:nvPr/>
          </p:nvSpPr>
          <p:spPr>
            <a:xfrm>
              <a:off x="1775966" y="3686045"/>
              <a:ext cx="57665" cy="288322"/>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62" name="Rectangle 61"/>
            <p:cNvSpPr/>
            <p:nvPr/>
          </p:nvSpPr>
          <p:spPr>
            <a:xfrm flipH="1">
              <a:off x="798611" y="3679112"/>
              <a:ext cx="48913" cy="296724"/>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63" name="ZoneTexte 62"/>
            <p:cNvSpPr txBox="1"/>
            <p:nvPr/>
          </p:nvSpPr>
          <p:spPr>
            <a:xfrm>
              <a:off x="345827" y="2910063"/>
              <a:ext cx="976514" cy="727381"/>
            </a:xfrm>
            <a:prstGeom prst="rect">
              <a:avLst/>
            </a:prstGeom>
            <a:noFill/>
          </p:spPr>
          <p:txBody>
            <a:bodyPr wrap="square" rtlCol="0">
              <a:spAutoFit/>
            </a:bodyPr>
            <a:lstStyle/>
            <a:p>
              <a:pPr algn="ctr"/>
              <a:r>
                <a:rPr lang="fr-FR" sz="1100" dirty="0">
                  <a:solidFill>
                    <a:schemeClr val="tx1">
                      <a:lumMod val="50000"/>
                      <a:lumOff val="50000"/>
                    </a:schemeClr>
                  </a:solidFill>
                </a:rPr>
                <a:t> </a:t>
              </a:r>
            </a:p>
            <a:p>
              <a:pPr algn="ctr"/>
              <a:r>
                <a:rPr lang="fr-FR" sz="1100" dirty="0">
                  <a:solidFill>
                    <a:schemeClr val="tx1">
                      <a:lumMod val="50000"/>
                      <a:lumOff val="50000"/>
                    </a:schemeClr>
                  </a:solidFill>
                </a:rPr>
                <a:t>Décembre 2018</a:t>
              </a:r>
            </a:p>
          </p:txBody>
        </p:sp>
        <p:sp>
          <p:nvSpPr>
            <p:cNvPr id="64" name="ZoneTexte 63"/>
            <p:cNvSpPr txBox="1"/>
            <p:nvPr/>
          </p:nvSpPr>
          <p:spPr>
            <a:xfrm>
              <a:off x="1332560" y="3102856"/>
              <a:ext cx="913074" cy="727381"/>
            </a:xfrm>
            <a:prstGeom prst="rect">
              <a:avLst/>
            </a:prstGeom>
            <a:noFill/>
          </p:spPr>
          <p:txBody>
            <a:bodyPr wrap="square" rtlCol="0">
              <a:spAutoFit/>
            </a:bodyPr>
            <a:lstStyle/>
            <a:p>
              <a:pPr algn="ctr"/>
              <a:r>
                <a:rPr lang="fr-FR" sz="1100" dirty="0">
                  <a:solidFill>
                    <a:schemeClr val="tx1">
                      <a:lumMod val="50000"/>
                      <a:lumOff val="50000"/>
                    </a:schemeClr>
                  </a:solidFill>
                </a:rPr>
                <a:t>Janvier Février  2019</a:t>
              </a:r>
            </a:p>
          </p:txBody>
        </p:sp>
        <p:sp>
          <p:nvSpPr>
            <p:cNvPr id="68" name="ZoneTexte 67"/>
            <p:cNvSpPr txBox="1"/>
            <p:nvPr/>
          </p:nvSpPr>
          <p:spPr>
            <a:xfrm>
              <a:off x="3026964" y="3120633"/>
              <a:ext cx="991562" cy="522222"/>
            </a:xfrm>
            <a:prstGeom prst="rect">
              <a:avLst/>
            </a:prstGeom>
            <a:noFill/>
          </p:spPr>
          <p:txBody>
            <a:bodyPr wrap="square" rtlCol="0">
              <a:spAutoFit/>
            </a:bodyPr>
            <a:lstStyle/>
            <a:p>
              <a:pPr algn="ctr"/>
              <a:r>
                <a:rPr lang="fr-FR" sz="1100" dirty="0">
                  <a:solidFill>
                    <a:schemeClr val="tx1">
                      <a:lumMod val="50000"/>
                      <a:lumOff val="50000"/>
                    </a:schemeClr>
                  </a:solidFill>
                </a:rPr>
                <a:t>Février-août 2019</a:t>
              </a:r>
            </a:p>
          </p:txBody>
        </p:sp>
        <p:sp>
          <p:nvSpPr>
            <p:cNvPr id="69" name="ZoneTexte 68"/>
            <p:cNvSpPr txBox="1"/>
            <p:nvPr/>
          </p:nvSpPr>
          <p:spPr>
            <a:xfrm>
              <a:off x="6344745" y="3114909"/>
              <a:ext cx="913074" cy="522222"/>
            </a:xfrm>
            <a:prstGeom prst="rect">
              <a:avLst/>
            </a:prstGeom>
            <a:noFill/>
          </p:spPr>
          <p:txBody>
            <a:bodyPr wrap="square" rtlCol="0">
              <a:spAutoFit/>
            </a:bodyPr>
            <a:lstStyle/>
            <a:p>
              <a:pPr algn="ctr"/>
              <a:r>
                <a:rPr lang="fr-FR" sz="1100" dirty="0">
                  <a:solidFill>
                    <a:schemeClr val="tx1">
                      <a:lumMod val="50000"/>
                      <a:lumOff val="50000"/>
                    </a:schemeClr>
                  </a:solidFill>
                </a:rPr>
                <a:t>Décembre 2019</a:t>
              </a:r>
            </a:p>
          </p:txBody>
        </p:sp>
        <p:sp>
          <p:nvSpPr>
            <p:cNvPr id="70" name="ZoneTexte 69"/>
            <p:cNvSpPr txBox="1"/>
            <p:nvPr/>
          </p:nvSpPr>
          <p:spPr>
            <a:xfrm>
              <a:off x="4885677" y="3099944"/>
              <a:ext cx="913074" cy="522222"/>
            </a:xfrm>
            <a:prstGeom prst="rect">
              <a:avLst/>
            </a:prstGeom>
            <a:noFill/>
          </p:spPr>
          <p:txBody>
            <a:bodyPr wrap="square" rtlCol="0">
              <a:spAutoFit/>
            </a:bodyPr>
            <a:lstStyle/>
            <a:p>
              <a:pPr algn="ctr"/>
              <a:r>
                <a:rPr lang="fr-FR" sz="1100" dirty="0">
                  <a:solidFill>
                    <a:schemeClr val="tx1">
                      <a:lumMod val="50000"/>
                      <a:lumOff val="50000"/>
                    </a:schemeClr>
                  </a:solidFill>
                </a:rPr>
                <a:t>septembre 2019</a:t>
              </a:r>
            </a:p>
          </p:txBody>
        </p:sp>
        <p:sp>
          <p:nvSpPr>
            <p:cNvPr id="71" name="ZoneTexte 70"/>
            <p:cNvSpPr txBox="1"/>
            <p:nvPr/>
          </p:nvSpPr>
          <p:spPr>
            <a:xfrm>
              <a:off x="7803813" y="3124795"/>
              <a:ext cx="1135929" cy="522222"/>
            </a:xfrm>
            <a:prstGeom prst="rect">
              <a:avLst/>
            </a:prstGeom>
            <a:noFill/>
          </p:spPr>
          <p:txBody>
            <a:bodyPr wrap="square" rtlCol="0">
              <a:spAutoFit/>
            </a:bodyPr>
            <a:lstStyle/>
            <a:p>
              <a:pPr algn="ctr"/>
              <a:r>
                <a:rPr lang="fr-FR" sz="1100" dirty="0">
                  <a:solidFill>
                    <a:schemeClr val="tx1">
                      <a:lumMod val="50000"/>
                      <a:lumOff val="50000"/>
                    </a:schemeClr>
                  </a:solidFill>
                </a:rPr>
                <a:t>1</a:t>
              </a:r>
              <a:r>
                <a:rPr lang="fr-FR" sz="1100" baseline="30000" dirty="0">
                  <a:solidFill>
                    <a:schemeClr val="tx1">
                      <a:lumMod val="50000"/>
                      <a:lumOff val="50000"/>
                    </a:schemeClr>
                  </a:solidFill>
                </a:rPr>
                <a:t>er</a:t>
              </a:r>
              <a:r>
                <a:rPr lang="fr-FR" sz="1100" dirty="0">
                  <a:solidFill>
                    <a:schemeClr val="tx1">
                      <a:lumMod val="50000"/>
                      <a:lumOff val="50000"/>
                    </a:schemeClr>
                  </a:solidFill>
                </a:rPr>
                <a:t> trimestre 2020</a:t>
              </a:r>
            </a:p>
          </p:txBody>
        </p:sp>
        <p:sp>
          <p:nvSpPr>
            <p:cNvPr id="72" name="ZoneTexte 71"/>
            <p:cNvSpPr txBox="1"/>
            <p:nvPr/>
          </p:nvSpPr>
          <p:spPr>
            <a:xfrm>
              <a:off x="2416604" y="6038910"/>
              <a:ext cx="2356805" cy="503571"/>
            </a:xfrm>
            <a:prstGeom prst="rect">
              <a:avLst/>
            </a:prstGeom>
            <a:solidFill>
              <a:schemeClr val="bg1">
                <a:lumMod val="95000"/>
              </a:schemeClr>
            </a:solidFill>
          </p:spPr>
          <p:txBody>
            <a:bodyPr wrap="square" rtlCol="0">
              <a:spAutoFit/>
            </a:bodyPr>
            <a:lstStyle/>
            <a:p>
              <a:pPr algn="ctr"/>
              <a:r>
                <a:rPr lang="fr-FR" sz="1050" dirty="0">
                  <a:solidFill>
                    <a:schemeClr val="tx1">
                      <a:lumMod val="50000"/>
                      <a:lumOff val="50000"/>
                    </a:schemeClr>
                  </a:solidFill>
                </a:rPr>
                <a:t>Rédaction d’un CCTP et lancement du marché</a:t>
              </a:r>
            </a:p>
          </p:txBody>
        </p:sp>
      </p:grpSp>
      <p:pic>
        <p:nvPicPr>
          <p:cNvPr id="73" name="Image 72"/>
          <p:cNvPicPr>
            <a:picLocks noChangeAspect="1"/>
          </p:cNvPicPr>
          <p:nvPr/>
        </p:nvPicPr>
        <p:blipFill>
          <a:blip r:embed="rId5" cstate="print"/>
          <a:stretch>
            <a:fillRect/>
          </a:stretch>
        </p:blipFill>
        <p:spPr>
          <a:xfrm>
            <a:off x="3282777" y="2007975"/>
            <a:ext cx="496398" cy="724627"/>
          </a:xfrm>
          <a:prstGeom prst="rect">
            <a:avLst/>
          </a:prstGeom>
        </p:spPr>
      </p:pic>
      <p:pic>
        <p:nvPicPr>
          <p:cNvPr id="74" name="Image 7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91514" y="2023814"/>
            <a:ext cx="1327769" cy="609198"/>
          </a:xfrm>
          <a:prstGeom prst="rect">
            <a:avLst/>
          </a:prstGeom>
        </p:spPr>
      </p:pic>
    </p:spTree>
    <p:extLst>
      <p:ext uri="{BB962C8B-B14F-4D97-AF65-F5344CB8AC3E}">
        <p14:creationId xmlns:p14="http://schemas.microsoft.com/office/powerpoint/2010/main" val="29128535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8A2CB29A-4DED-455A-A5B0-DD1BF471A2D4}" type="slidenum">
              <a:rPr lang="fr-FR" smtClean="0">
                <a:solidFill>
                  <a:schemeClr val="tx1"/>
                </a:solidFill>
              </a:rPr>
              <a:pPr/>
              <a:t>18</a:t>
            </a:fld>
            <a:endParaRPr lang="fr-FR">
              <a:solidFill>
                <a:schemeClr val="tx1"/>
              </a:solidFill>
            </a:endParaRPr>
          </a:p>
        </p:txBody>
      </p:sp>
      <p:sp>
        <p:nvSpPr>
          <p:cNvPr id="7" name="Espace réservé du contenu 2"/>
          <p:cNvSpPr txBox="1">
            <a:spLocks/>
          </p:cNvSpPr>
          <p:nvPr/>
        </p:nvSpPr>
        <p:spPr>
          <a:xfrm>
            <a:off x="323935" y="2410135"/>
            <a:ext cx="8369215" cy="990290"/>
          </a:xfrm>
          <a:prstGeom prst="rect">
            <a:avLst/>
          </a:prstGeom>
          <a:solidFill>
            <a:srgbClr val="7F7F7F">
              <a:alpha val="50196"/>
            </a:srgbClr>
          </a:solidFill>
        </p:spPr>
        <p:txBody>
          <a:bodyPr vert="horz" lIns="91440" tIns="45720" rIns="91440" bIns="45720" rtlCol="0">
            <a:normAutofit fontScale="85000" lnSpcReduction="20000"/>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sz="2800" b="1" noProof="0" dirty="0">
                <a:solidFill>
                  <a:schemeClr val="bg1"/>
                </a:solidFill>
                <a:latin typeface="Titillium" pitchFamily="50" charset="0"/>
                <a:ea typeface="Calibri" pitchFamily="34" charset="0"/>
                <a:cs typeface="Times New Roman" pitchFamily="18" charset="0"/>
              </a:rPr>
              <a:t>5</a:t>
            </a:r>
            <a:r>
              <a:rPr kumimoji="0" lang="fr-FR" sz="2800" b="1" i="0" u="none" strike="noStrike" kern="1200" cap="none" spc="0" normalizeH="0" baseline="0" noProof="0" dirty="0">
                <a:ln>
                  <a:noFill/>
                </a:ln>
                <a:solidFill>
                  <a:schemeClr val="bg1"/>
                </a:solidFill>
                <a:effectLst/>
                <a:uLnTx/>
                <a:uFillTx/>
                <a:latin typeface="Titillium" pitchFamily="50" charset="0"/>
                <a:ea typeface="Calibri" pitchFamily="34" charset="0"/>
                <a:cs typeface="Times New Roman" pitchFamily="18" charset="0"/>
              </a:rPr>
              <a:t> </a:t>
            </a:r>
            <a:r>
              <a:rPr kumimoji="0" lang="fr-FR" sz="2800" b="1" i="0" u="none" strike="noStrike" kern="1200" cap="none" spc="0" normalizeH="0" noProof="0" dirty="0">
                <a:ln>
                  <a:noFill/>
                </a:ln>
                <a:solidFill>
                  <a:schemeClr val="bg1"/>
                </a:solidFill>
                <a:effectLst/>
                <a:uLnTx/>
                <a:uFillTx/>
                <a:latin typeface="Titillium" pitchFamily="50" charset="0"/>
                <a:ea typeface="Calibri" pitchFamily="34" charset="0"/>
                <a:cs typeface="Times New Roman" pitchFamily="18" charset="0"/>
              </a:rPr>
              <a:t>ACTIONS POUR FAIRE AUTREMENT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sz="2800" b="1" dirty="0">
                <a:solidFill>
                  <a:schemeClr val="bg1"/>
                </a:solidFill>
                <a:latin typeface="Titillium" pitchFamily="50" charset="0"/>
                <a:ea typeface="Calibri" pitchFamily="34" charset="0"/>
                <a:cs typeface="Times New Roman" pitchFamily="18" charset="0"/>
              </a:rPr>
              <a:t>EXPLORER LES SOLUTIONS NOUVELLES POUR DEMAIN</a:t>
            </a:r>
            <a:endParaRPr kumimoji="0" lang="fr-FR" sz="2800" b="1" i="0" u="none" strike="noStrike" kern="1200" cap="none" spc="0" normalizeH="0" noProof="0" dirty="0">
              <a:ln>
                <a:noFill/>
              </a:ln>
              <a:solidFill>
                <a:schemeClr val="bg1"/>
              </a:solidFill>
              <a:effectLst/>
              <a:uLnTx/>
              <a:uFillTx/>
              <a:latin typeface="Titillium" pitchFamily="50" charset="0"/>
              <a:ea typeface="Calibri" pitchFamily="34" charset="0"/>
              <a:cs typeface="Times New Roman" pitchFamily="18"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800" b="1" i="0" u="none" strike="noStrike" kern="1200" cap="none" spc="0" normalizeH="0" noProof="0" dirty="0">
              <a:ln>
                <a:noFill/>
              </a:ln>
              <a:solidFill>
                <a:schemeClr val="bg1"/>
              </a:solidFill>
              <a:effectLst/>
              <a:uLnTx/>
              <a:uFillTx/>
              <a:latin typeface="Titillium" pitchFamily="50" charset="0"/>
              <a:ea typeface="Calibri" pitchFamily="34" charset="0"/>
              <a:cs typeface="Times New Roman"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1600" b="0" i="0" u="none" strike="noStrike" kern="1200" cap="none" spc="0" normalizeH="0" baseline="0" noProof="0" dirty="0">
              <a:ln>
                <a:noFill/>
              </a:ln>
              <a:solidFill>
                <a:prstClr val="black"/>
              </a:solidFill>
              <a:effectLst/>
              <a:uLnTx/>
              <a:uFillTx/>
              <a:latin typeface="Calibri Light"/>
              <a:ea typeface="Calibri" pitchFamily="34" charset="0"/>
              <a:cs typeface="Times New Roman" pitchFamily="18" charset="0"/>
            </a:endParaRPr>
          </a:p>
          <a:p>
            <a:pPr marL="228600" marR="0" lvl="0" indent="-228600" algn="l" defTabSz="914400" rtl="0" eaLnBrk="1" fontAlgn="auto" latinLnBrk="0" hangingPunct="1">
              <a:lnSpc>
                <a:spcPct val="90000"/>
              </a:lnSpc>
              <a:spcBef>
                <a:spcPts val="1000"/>
              </a:spcBef>
              <a:spcAft>
                <a:spcPts val="0"/>
              </a:spcAft>
              <a:buClrTx/>
              <a:buSzTx/>
              <a:tabLst/>
              <a:defRPr/>
            </a:pPr>
            <a:endParaRPr kumimoji="0" lang="fr-FR" sz="1500" b="1" i="0" u="none" strike="noStrike" kern="1200" cap="none" spc="0" normalizeH="0" baseline="0" noProof="0" dirty="0">
              <a:ln>
                <a:noFill/>
              </a:ln>
              <a:solidFill>
                <a:schemeClr val="tx1"/>
              </a:solidFill>
              <a:effectLst/>
              <a:uLnTx/>
              <a:uFillTx/>
              <a:latin typeface="+mj-lt"/>
              <a:ea typeface="Calibri" pitchFamily="34" charset="0"/>
              <a:cs typeface="Times New Roman" pitchFamily="18" charset="0"/>
            </a:endParaRPr>
          </a:p>
        </p:txBody>
      </p:sp>
      <p:sp>
        <p:nvSpPr>
          <p:cNvPr id="15" name="Rectangle 14"/>
          <p:cNvSpPr/>
          <p:nvPr/>
        </p:nvSpPr>
        <p:spPr>
          <a:xfrm>
            <a:off x="6600824" y="3657600"/>
            <a:ext cx="866775" cy="21621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p:cNvSpPr/>
          <p:nvPr/>
        </p:nvSpPr>
        <p:spPr>
          <a:xfrm rot="1953478">
            <a:off x="7175190" y="4274396"/>
            <a:ext cx="516185" cy="7631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p:cNvSpPr/>
          <p:nvPr/>
        </p:nvSpPr>
        <p:spPr>
          <a:xfrm rot="163288">
            <a:off x="6334336" y="4388737"/>
            <a:ext cx="1295232" cy="1192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Picture 3"/>
          <p:cNvPicPr>
            <a:picLocks noChangeAspect="1" noChangeArrowheads="1"/>
          </p:cNvPicPr>
          <p:nvPr/>
        </p:nvPicPr>
        <p:blipFill>
          <a:blip r:embed="rId2" cstate="print">
            <a:duotone>
              <a:prstClr val="black"/>
              <a:schemeClr val="accent2">
                <a:tint val="45000"/>
                <a:satMod val="400000"/>
              </a:schemeClr>
            </a:duotone>
          </a:blip>
          <a:srcRect l="58377" r="11257"/>
          <a:stretch>
            <a:fillRect/>
          </a:stretch>
        </p:blipFill>
        <p:spPr bwMode="auto">
          <a:xfrm>
            <a:off x="3648075" y="3943350"/>
            <a:ext cx="1104900" cy="123825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ZoneTexte 55"/>
          <p:cNvSpPr txBox="1"/>
          <p:nvPr/>
        </p:nvSpPr>
        <p:spPr>
          <a:xfrm>
            <a:off x="489279" y="239324"/>
            <a:ext cx="6800849" cy="307777"/>
          </a:xfrm>
          <a:prstGeom prst="rect">
            <a:avLst/>
          </a:prstGeom>
          <a:solidFill>
            <a:schemeClr val="accent1"/>
          </a:solidFill>
        </p:spPr>
        <p:txBody>
          <a:bodyPr wrap="square" rtlCol="0">
            <a:spAutoFit/>
          </a:bodyPr>
          <a:lstStyle/>
          <a:p>
            <a:r>
              <a:rPr lang="fr-FR" sz="1400" dirty="0">
                <a:solidFill>
                  <a:schemeClr val="bg1"/>
                </a:solidFill>
              </a:rPr>
              <a:t>Mener une réflexion partagée sur l’avenir du rapport agriculture /territoire</a:t>
            </a:r>
          </a:p>
        </p:txBody>
      </p:sp>
      <p:sp>
        <p:nvSpPr>
          <p:cNvPr id="63" name="ZoneTexte 62"/>
          <p:cNvSpPr txBox="1"/>
          <p:nvPr/>
        </p:nvSpPr>
        <p:spPr>
          <a:xfrm>
            <a:off x="473960" y="733425"/>
            <a:ext cx="2847974" cy="1154162"/>
          </a:xfrm>
          <a:prstGeom prst="rect">
            <a:avLst/>
          </a:prstGeom>
          <a:solidFill>
            <a:schemeClr val="bg1">
              <a:lumMod val="95000"/>
            </a:schemeClr>
          </a:solidFill>
        </p:spPr>
        <p:txBody>
          <a:bodyPr wrap="square" rtlCol="0">
            <a:spAutoFit/>
          </a:bodyPr>
          <a:lstStyle/>
          <a:p>
            <a:r>
              <a:rPr lang="fr-FR" sz="1600" dirty="0"/>
              <a:t>1 / Objectifs</a:t>
            </a:r>
          </a:p>
          <a:p>
            <a:pPr>
              <a:spcAft>
                <a:spcPts val="600"/>
              </a:spcAft>
            </a:pPr>
            <a:r>
              <a:rPr lang="fr-FR" sz="1200" dirty="0">
                <a:solidFill>
                  <a:schemeClr val="tx1">
                    <a:lumMod val="50000"/>
                    <a:lumOff val="50000"/>
                  </a:schemeClr>
                </a:solidFill>
              </a:rPr>
              <a:t>Valoriser les potentiels de l’agriculture locale à l’échelle du pays</a:t>
            </a:r>
          </a:p>
          <a:p>
            <a:pPr>
              <a:spcAft>
                <a:spcPts val="600"/>
              </a:spcAft>
            </a:pPr>
            <a:r>
              <a:rPr lang="fr-FR" sz="1200" dirty="0">
                <a:solidFill>
                  <a:schemeClr val="tx1">
                    <a:lumMod val="50000"/>
                    <a:lumOff val="50000"/>
                  </a:schemeClr>
                </a:solidFill>
              </a:rPr>
              <a:t>Fédérer les acteurs à grande échelle pour une action plus efficace</a:t>
            </a:r>
          </a:p>
        </p:txBody>
      </p:sp>
      <p:cxnSp>
        <p:nvCxnSpPr>
          <p:cNvPr id="65" name="Connecteur droit 64"/>
          <p:cNvCxnSpPr/>
          <p:nvPr/>
        </p:nvCxnSpPr>
        <p:spPr>
          <a:xfrm flipV="1">
            <a:off x="725727" y="4464024"/>
            <a:ext cx="7882581" cy="31776"/>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6" name="Triangle isocèle 65"/>
          <p:cNvSpPr/>
          <p:nvPr/>
        </p:nvSpPr>
        <p:spPr>
          <a:xfrm rot="5400000">
            <a:off x="8539059" y="4247266"/>
            <a:ext cx="362464" cy="395416"/>
          </a:xfrm>
          <a:prstGeom prst="triangle">
            <a:avLst/>
          </a:prstGeom>
          <a:solidFill>
            <a:schemeClr val="accent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7" name="Rectangle 66"/>
          <p:cNvSpPr/>
          <p:nvPr/>
        </p:nvSpPr>
        <p:spPr>
          <a:xfrm>
            <a:off x="713599" y="4290504"/>
            <a:ext cx="57665" cy="2883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2" name="Rectangle 81"/>
          <p:cNvSpPr/>
          <p:nvPr/>
        </p:nvSpPr>
        <p:spPr>
          <a:xfrm>
            <a:off x="6147966" y="4319863"/>
            <a:ext cx="57665" cy="2883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 name="ZoneTexte 32"/>
          <p:cNvSpPr txBox="1"/>
          <p:nvPr/>
        </p:nvSpPr>
        <p:spPr>
          <a:xfrm>
            <a:off x="3531484" y="723900"/>
            <a:ext cx="5362576" cy="2000548"/>
          </a:xfrm>
          <a:prstGeom prst="rect">
            <a:avLst/>
          </a:prstGeom>
          <a:solidFill>
            <a:schemeClr val="accent1">
              <a:lumMod val="20000"/>
              <a:lumOff val="80000"/>
            </a:schemeClr>
          </a:solidFill>
        </p:spPr>
        <p:txBody>
          <a:bodyPr wrap="square" rtlCol="0">
            <a:spAutoFit/>
          </a:bodyPr>
          <a:lstStyle/>
          <a:p>
            <a:r>
              <a:rPr lang="fr-FR" sz="1600" dirty="0"/>
              <a:t>2 / Description</a:t>
            </a:r>
          </a:p>
          <a:p>
            <a:pPr lvl="0" algn="just"/>
            <a:r>
              <a:rPr lang="fr-FR" sz="1200" dirty="0">
                <a:solidFill>
                  <a:schemeClr val="tx1">
                    <a:lumMod val="50000"/>
                    <a:lumOff val="50000"/>
                  </a:schemeClr>
                </a:solidFill>
              </a:rPr>
              <a:t>SMA initie actuellement un Plan Local Agricole, au service de l’agriculture, pour développer une </a:t>
            </a:r>
            <a:r>
              <a:rPr lang="fr-FR" sz="1200" b="1" dirty="0">
                <a:solidFill>
                  <a:schemeClr val="tx1">
                    <a:lumMod val="50000"/>
                    <a:lumOff val="50000"/>
                  </a:schemeClr>
                </a:solidFill>
              </a:rPr>
              <a:t>offre alimentaire locale de qualité </a:t>
            </a:r>
            <a:r>
              <a:rPr lang="fr-FR" sz="1200" dirty="0">
                <a:solidFill>
                  <a:schemeClr val="tx1">
                    <a:lumMod val="50000"/>
                    <a:lumOff val="50000"/>
                  </a:schemeClr>
                </a:solidFill>
              </a:rPr>
              <a:t>à destination des touristes et des résidents permanents. Tous les niveaux de la chaîne pourront être impliqués, du </a:t>
            </a:r>
            <a:r>
              <a:rPr lang="fr-FR" sz="1200" b="1" dirty="0">
                <a:solidFill>
                  <a:schemeClr val="tx1">
                    <a:lumMod val="50000"/>
                    <a:lumOff val="50000"/>
                  </a:schemeClr>
                </a:solidFill>
              </a:rPr>
              <a:t>producteur au consommateur </a:t>
            </a:r>
            <a:r>
              <a:rPr lang="fr-FR" sz="1200" dirty="0">
                <a:solidFill>
                  <a:schemeClr val="tx1">
                    <a:lumMod val="50000"/>
                    <a:lumOff val="50000"/>
                  </a:schemeClr>
                </a:solidFill>
              </a:rPr>
              <a:t>(« de la fourche à la fourchette ») ainsi que les établissements collectifs locaux qui seront alimentés (cantines scolaires, centres hospitaliers, EHPAD). </a:t>
            </a:r>
          </a:p>
          <a:p>
            <a:pPr lvl="0" algn="just"/>
            <a:endParaRPr lang="fr-FR" sz="1200" dirty="0">
              <a:solidFill>
                <a:schemeClr val="tx1">
                  <a:lumMod val="50000"/>
                  <a:lumOff val="50000"/>
                </a:schemeClr>
              </a:solidFill>
            </a:endParaRPr>
          </a:p>
          <a:p>
            <a:pPr lvl="0" algn="just"/>
            <a:r>
              <a:rPr lang="fr-FR" sz="1200" dirty="0">
                <a:solidFill>
                  <a:schemeClr val="tx1">
                    <a:lumMod val="50000"/>
                    <a:lumOff val="50000"/>
                  </a:schemeClr>
                </a:solidFill>
              </a:rPr>
              <a:t>Il apparait pertinent aux EPCI de faire en sorte, dès lors que la problématique paraît dépasser le cadre de SMA, que la réflexion puisse être élargie aux 2 EPCI intéressés.</a:t>
            </a:r>
          </a:p>
        </p:txBody>
      </p:sp>
      <p:sp>
        <p:nvSpPr>
          <p:cNvPr id="32" name="Rectangle 31"/>
          <p:cNvSpPr/>
          <p:nvPr/>
        </p:nvSpPr>
        <p:spPr>
          <a:xfrm>
            <a:off x="4450989" y="4338520"/>
            <a:ext cx="57665" cy="2883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22" name="Connecteur droit 21"/>
          <p:cNvCxnSpPr/>
          <p:nvPr/>
        </p:nvCxnSpPr>
        <p:spPr>
          <a:xfrm flipH="1">
            <a:off x="0" y="-9525"/>
            <a:ext cx="36576" cy="6867525"/>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a:off x="9107424" y="-9525"/>
            <a:ext cx="36576" cy="6867525"/>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a:off x="36576" y="27051"/>
            <a:ext cx="9107424"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a:off x="0" y="6858000"/>
            <a:ext cx="9107424"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0" name="ZoneTexte 29"/>
          <p:cNvSpPr txBox="1"/>
          <p:nvPr/>
        </p:nvSpPr>
        <p:spPr>
          <a:xfrm>
            <a:off x="2351248" y="4684519"/>
            <a:ext cx="1391650" cy="1200329"/>
          </a:xfrm>
          <a:prstGeom prst="rect">
            <a:avLst/>
          </a:prstGeom>
          <a:solidFill>
            <a:schemeClr val="bg1">
              <a:lumMod val="95000"/>
            </a:schemeClr>
          </a:solidFill>
        </p:spPr>
        <p:txBody>
          <a:bodyPr wrap="square" rtlCol="0">
            <a:spAutoFit/>
          </a:bodyPr>
          <a:lstStyle/>
          <a:p>
            <a:pPr algn="ctr"/>
            <a:r>
              <a:rPr lang="fr-FR" sz="1200" dirty="0">
                <a:solidFill>
                  <a:srgbClr val="7F7F7F"/>
                </a:solidFill>
              </a:rPr>
              <a:t>Validation de la démarche prospective</a:t>
            </a:r>
          </a:p>
          <a:p>
            <a:pPr algn="ctr"/>
            <a:endParaRPr lang="fr-FR" sz="1200" dirty="0">
              <a:solidFill>
                <a:schemeClr val="tx1">
                  <a:lumMod val="50000"/>
                  <a:lumOff val="50000"/>
                </a:schemeClr>
              </a:solidFill>
            </a:endParaRPr>
          </a:p>
          <a:p>
            <a:pPr algn="ctr"/>
            <a:r>
              <a:rPr lang="fr-FR" sz="1200" dirty="0">
                <a:solidFill>
                  <a:schemeClr val="tx1">
                    <a:lumMod val="50000"/>
                    <a:lumOff val="50000"/>
                  </a:schemeClr>
                </a:solidFill>
              </a:rPr>
              <a:t>Rédaction d’un CCTP</a:t>
            </a:r>
          </a:p>
        </p:txBody>
      </p:sp>
      <p:sp>
        <p:nvSpPr>
          <p:cNvPr id="31" name="ZoneTexte 30"/>
          <p:cNvSpPr txBox="1"/>
          <p:nvPr/>
        </p:nvSpPr>
        <p:spPr>
          <a:xfrm>
            <a:off x="3806795" y="4700783"/>
            <a:ext cx="1566986" cy="461665"/>
          </a:xfrm>
          <a:prstGeom prst="rect">
            <a:avLst/>
          </a:prstGeom>
          <a:solidFill>
            <a:schemeClr val="bg1">
              <a:lumMod val="95000"/>
            </a:schemeClr>
          </a:solidFill>
        </p:spPr>
        <p:txBody>
          <a:bodyPr wrap="square" rtlCol="0">
            <a:spAutoFit/>
          </a:bodyPr>
          <a:lstStyle/>
          <a:p>
            <a:pPr algn="ctr"/>
            <a:r>
              <a:rPr lang="fr-FR" sz="1200" dirty="0">
                <a:solidFill>
                  <a:schemeClr val="tx1">
                    <a:lumMod val="50000"/>
                    <a:lumOff val="50000"/>
                  </a:schemeClr>
                </a:solidFill>
              </a:rPr>
              <a:t>Sélection d’un prestataire</a:t>
            </a:r>
          </a:p>
        </p:txBody>
      </p:sp>
      <p:sp>
        <p:nvSpPr>
          <p:cNvPr id="27" name="ZoneTexte 26"/>
          <p:cNvSpPr txBox="1"/>
          <p:nvPr/>
        </p:nvSpPr>
        <p:spPr>
          <a:xfrm>
            <a:off x="214094" y="4013504"/>
            <a:ext cx="1621118" cy="276999"/>
          </a:xfrm>
          <a:prstGeom prst="rect">
            <a:avLst/>
          </a:prstGeom>
          <a:noFill/>
        </p:spPr>
        <p:txBody>
          <a:bodyPr wrap="square" rtlCol="0">
            <a:spAutoFit/>
          </a:bodyPr>
          <a:lstStyle/>
          <a:p>
            <a:pPr algn="ctr"/>
            <a:r>
              <a:rPr lang="fr-FR" sz="1200" dirty="0">
                <a:solidFill>
                  <a:schemeClr val="tx1">
                    <a:lumMod val="50000"/>
                    <a:lumOff val="50000"/>
                  </a:schemeClr>
                </a:solidFill>
              </a:rPr>
              <a:t>4</a:t>
            </a:r>
            <a:r>
              <a:rPr lang="fr-FR" sz="1200" baseline="30000" dirty="0">
                <a:solidFill>
                  <a:schemeClr val="tx1">
                    <a:lumMod val="50000"/>
                    <a:lumOff val="50000"/>
                  </a:schemeClr>
                </a:solidFill>
              </a:rPr>
              <a:t>ème</a:t>
            </a:r>
            <a:r>
              <a:rPr lang="fr-FR" sz="1200" dirty="0">
                <a:solidFill>
                  <a:schemeClr val="tx1">
                    <a:lumMod val="50000"/>
                    <a:lumOff val="50000"/>
                  </a:schemeClr>
                </a:solidFill>
              </a:rPr>
              <a:t> trimestre 2018</a:t>
            </a:r>
          </a:p>
        </p:txBody>
      </p:sp>
      <p:sp>
        <p:nvSpPr>
          <p:cNvPr id="28" name="ZoneTexte 27"/>
          <p:cNvSpPr txBox="1"/>
          <p:nvPr/>
        </p:nvSpPr>
        <p:spPr>
          <a:xfrm>
            <a:off x="420323" y="4704943"/>
            <a:ext cx="1493776" cy="1384995"/>
          </a:xfrm>
          <a:prstGeom prst="rect">
            <a:avLst/>
          </a:prstGeom>
          <a:solidFill>
            <a:schemeClr val="bg1">
              <a:lumMod val="95000"/>
            </a:schemeClr>
          </a:solidFill>
        </p:spPr>
        <p:txBody>
          <a:bodyPr wrap="square" rtlCol="0">
            <a:spAutoFit/>
          </a:bodyPr>
          <a:lstStyle/>
          <a:p>
            <a:pPr algn="ctr"/>
            <a:r>
              <a:rPr lang="fr-FR" sz="1200" dirty="0">
                <a:solidFill>
                  <a:schemeClr val="tx1">
                    <a:lumMod val="50000"/>
                    <a:lumOff val="50000"/>
                  </a:schemeClr>
                </a:solidFill>
              </a:rPr>
              <a:t>Validation de la feuille de route du Projet de Territoire de SMA, réaffirmant la volonté de porter un Projet Local Agricole</a:t>
            </a:r>
          </a:p>
        </p:txBody>
      </p:sp>
      <p:sp>
        <p:nvSpPr>
          <p:cNvPr id="29" name="Rectangle 28"/>
          <p:cNvSpPr/>
          <p:nvPr/>
        </p:nvSpPr>
        <p:spPr>
          <a:xfrm>
            <a:off x="3026701" y="4339799"/>
            <a:ext cx="57665" cy="2883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ZoneTexte 33"/>
          <p:cNvSpPr txBox="1"/>
          <p:nvPr/>
        </p:nvSpPr>
        <p:spPr>
          <a:xfrm>
            <a:off x="2369433" y="4020327"/>
            <a:ext cx="1413399" cy="276999"/>
          </a:xfrm>
          <a:prstGeom prst="rect">
            <a:avLst/>
          </a:prstGeom>
          <a:noFill/>
        </p:spPr>
        <p:txBody>
          <a:bodyPr wrap="square" rtlCol="0">
            <a:spAutoFit/>
          </a:bodyPr>
          <a:lstStyle/>
          <a:p>
            <a:pPr algn="ctr"/>
            <a:r>
              <a:rPr lang="fr-FR" sz="1200" dirty="0">
                <a:solidFill>
                  <a:schemeClr val="tx1">
                    <a:lumMod val="50000"/>
                    <a:lumOff val="50000"/>
                  </a:schemeClr>
                </a:solidFill>
              </a:rPr>
              <a:t>1</a:t>
            </a:r>
            <a:r>
              <a:rPr lang="fr-FR" sz="1200" baseline="30000" dirty="0">
                <a:solidFill>
                  <a:schemeClr val="tx1">
                    <a:lumMod val="50000"/>
                    <a:lumOff val="50000"/>
                  </a:schemeClr>
                </a:solidFill>
              </a:rPr>
              <a:t>er</a:t>
            </a:r>
            <a:r>
              <a:rPr lang="fr-FR" sz="1200" dirty="0">
                <a:solidFill>
                  <a:schemeClr val="tx1">
                    <a:lumMod val="50000"/>
                    <a:lumOff val="50000"/>
                  </a:schemeClr>
                </a:solidFill>
              </a:rPr>
              <a:t> trimestre 2019</a:t>
            </a:r>
          </a:p>
        </p:txBody>
      </p:sp>
      <p:sp>
        <p:nvSpPr>
          <p:cNvPr id="36" name="ZoneTexte 35"/>
          <p:cNvSpPr txBox="1"/>
          <p:nvPr/>
        </p:nvSpPr>
        <p:spPr>
          <a:xfrm>
            <a:off x="5372390" y="4626842"/>
            <a:ext cx="1783238" cy="1200329"/>
          </a:xfrm>
          <a:prstGeom prst="rect">
            <a:avLst/>
          </a:prstGeom>
          <a:solidFill>
            <a:schemeClr val="bg1">
              <a:lumMod val="95000"/>
            </a:schemeClr>
          </a:solidFill>
        </p:spPr>
        <p:txBody>
          <a:bodyPr wrap="square" rtlCol="0">
            <a:spAutoFit/>
          </a:bodyPr>
          <a:lstStyle/>
          <a:p>
            <a:pPr algn="ctr"/>
            <a:r>
              <a:rPr lang="fr-FR" sz="1200" dirty="0">
                <a:solidFill>
                  <a:schemeClr val="tx1">
                    <a:lumMod val="50000"/>
                    <a:lumOff val="50000"/>
                  </a:schemeClr>
                </a:solidFill>
              </a:rPr>
              <a:t>Implication des acteurs concernés au-delà du pays : Cœur Emeraude, Dinan Agglomération, la Chambre d’agriculture, les lycées agricoles</a:t>
            </a:r>
          </a:p>
        </p:txBody>
      </p:sp>
      <p:sp>
        <p:nvSpPr>
          <p:cNvPr id="37" name="ZoneTexte 36"/>
          <p:cNvSpPr txBox="1"/>
          <p:nvPr/>
        </p:nvSpPr>
        <p:spPr>
          <a:xfrm>
            <a:off x="5455356" y="3976445"/>
            <a:ext cx="1413399" cy="276999"/>
          </a:xfrm>
          <a:prstGeom prst="rect">
            <a:avLst/>
          </a:prstGeom>
          <a:noFill/>
        </p:spPr>
        <p:txBody>
          <a:bodyPr wrap="square" rtlCol="0">
            <a:spAutoFit/>
          </a:bodyPr>
          <a:lstStyle/>
          <a:p>
            <a:pPr algn="ctr"/>
            <a:r>
              <a:rPr lang="fr-FR" sz="1200" dirty="0">
                <a:solidFill>
                  <a:schemeClr val="tx1">
                    <a:lumMod val="50000"/>
                    <a:lumOff val="50000"/>
                  </a:schemeClr>
                </a:solidFill>
              </a:rPr>
              <a:t>Septembre 2019</a:t>
            </a:r>
          </a:p>
        </p:txBody>
      </p:sp>
      <p:sp>
        <p:nvSpPr>
          <p:cNvPr id="38" name="ZoneTexte 37"/>
          <p:cNvSpPr txBox="1"/>
          <p:nvPr/>
        </p:nvSpPr>
        <p:spPr>
          <a:xfrm>
            <a:off x="3744289" y="4020424"/>
            <a:ext cx="1413399" cy="276999"/>
          </a:xfrm>
          <a:prstGeom prst="rect">
            <a:avLst/>
          </a:prstGeom>
          <a:noFill/>
        </p:spPr>
        <p:txBody>
          <a:bodyPr wrap="square" rtlCol="0">
            <a:spAutoFit/>
          </a:bodyPr>
          <a:lstStyle/>
          <a:p>
            <a:pPr algn="ctr"/>
            <a:r>
              <a:rPr lang="fr-FR" sz="1200" dirty="0">
                <a:solidFill>
                  <a:schemeClr val="tx1">
                    <a:lumMod val="50000"/>
                    <a:lumOff val="50000"/>
                  </a:schemeClr>
                </a:solidFill>
              </a:rPr>
              <a:t>Juin 2019</a:t>
            </a:r>
          </a:p>
        </p:txBody>
      </p:sp>
      <p:sp>
        <p:nvSpPr>
          <p:cNvPr id="2" name="Espace réservé du numéro de diapositive 1"/>
          <p:cNvSpPr>
            <a:spLocks noGrp="1"/>
          </p:cNvSpPr>
          <p:nvPr>
            <p:ph type="sldNum" sz="quarter" idx="12"/>
          </p:nvPr>
        </p:nvSpPr>
        <p:spPr/>
        <p:txBody>
          <a:bodyPr/>
          <a:lstStyle/>
          <a:p>
            <a:fld id="{8A2CB29A-4DED-455A-A5B0-DD1BF471A2D4}" type="slidenum">
              <a:rPr lang="fr-FR" smtClean="0">
                <a:solidFill>
                  <a:schemeClr val="tx1"/>
                </a:solidFill>
              </a:rPr>
              <a:pPr/>
              <a:t>19</a:t>
            </a:fld>
            <a:endParaRPr lang="fr-FR">
              <a:solidFill>
                <a:schemeClr val="tx1"/>
              </a:solidFill>
            </a:endParaRPr>
          </a:p>
        </p:txBody>
      </p:sp>
      <p:sp>
        <p:nvSpPr>
          <p:cNvPr id="26" name="ZoneTexte 25"/>
          <p:cNvSpPr txBox="1"/>
          <p:nvPr/>
        </p:nvSpPr>
        <p:spPr>
          <a:xfrm>
            <a:off x="7298510" y="4603286"/>
            <a:ext cx="1783238" cy="646331"/>
          </a:xfrm>
          <a:prstGeom prst="rect">
            <a:avLst/>
          </a:prstGeom>
          <a:solidFill>
            <a:schemeClr val="bg1">
              <a:lumMod val="95000"/>
            </a:schemeClr>
          </a:solidFill>
        </p:spPr>
        <p:txBody>
          <a:bodyPr wrap="square" rtlCol="0">
            <a:spAutoFit/>
          </a:bodyPr>
          <a:lstStyle/>
          <a:p>
            <a:pPr algn="ctr"/>
            <a:r>
              <a:rPr lang="fr-FR" sz="1200" dirty="0">
                <a:solidFill>
                  <a:srgbClr val="7F7F7F"/>
                </a:solidFill>
              </a:rPr>
              <a:t>Association sur les thématiques pertinentes des 2 autres EPCI</a:t>
            </a:r>
          </a:p>
        </p:txBody>
      </p:sp>
      <p:sp>
        <p:nvSpPr>
          <p:cNvPr id="35" name="Rectangle 34"/>
          <p:cNvSpPr/>
          <p:nvPr/>
        </p:nvSpPr>
        <p:spPr>
          <a:xfrm>
            <a:off x="8200164" y="4295778"/>
            <a:ext cx="57665" cy="2883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9" name="ZoneTexte 38"/>
          <p:cNvSpPr txBox="1"/>
          <p:nvPr/>
        </p:nvSpPr>
        <p:spPr>
          <a:xfrm>
            <a:off x="7460829" y="3997510"/>
            <a:ext cx="1413399" cy="276999"/>
          </a:xfrm>
          <a:prstGeom prst="rect">
            <a:avLst/>
          </a:prstGeom>
          <a:noFill/>
        </p:spPr>
        <p:txBody>
          <a:bodyPr wrap="square" rtlCol="0">
            <a:spAutoFit/>
          </a:bodyPr>
          <a:lstStyle/>
          <a:p>
            <a:pPr algn="ctr"/>
            <a:r>
              <a:rPr lang="fr-FR" sz="1200" dirty="0">
                <a:solidFill>
                  <a:schemeClr val="tx1">
                    <a:lumMod val="50000"/>
                    <a:lumOff val="50000"/>
                  </a:schemeClr>
                </a:solidFill>
              </a:rPr>
              <a:t>Janvier 2020</a:t>
            </a:r>
          </a:p>
        </p:txBody>
      </p:sp>
      <p:sp>
        <p:nvSpPr>
          <p:cNvPr id="43" name="Rectangle 42"/>
          <p:cNvSpPr/>
          <p:nvPr/>
        </p:nvSpPr>
        <p:spPr>
          <a:xfrm>
            <a:off x="-35168" y="0"/>
            <a:ext cx="37806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ZoneTexte 43"/>
          <p:cNvSpPr txBox="1"/>
          <p:nvPr/>
        </p:nvSpPr>
        <p:spPr>
          <a:xfrm rot="16200000">
            <a:off x="-3020106" y="3509229"/>
            <a:ext cx="6330430" cy="261610"/>
          </a:xfrm>
          <a:prstGeom prst="rect">
            <a:avLst/>
          </a:prstGeom>
          <a:noFill/>
        </p:spPr>
        <p:txBody>
          <a:bodyPr wrap="square" rtlCol="0">
            <a:spAutoFit/>
          </a:bodyPr>
          <a:lstStyle/>
          <a:p>
            <a:r>
              <a:rPr lang="fr-FR" sz="1100" b="1" dirty="0">
                <a:solidFill>
                  <a:schemeClr val="bg1"/>
                </a:solidFill>
              </a:rPr>
              <a:t>Orientation 3 : Promouvoir une gestion durable du foncier et du bâti</a:t>
            </a:r>
          </a:p>
        </p:txBody>
      </p:sp>
      <p:sp>
        <p:nvSpPr>
          <p:cNvPr id="40" name="ZoneTexte 39"/>
          <p:cNvSpPr txBox="1"/>
          <p:nvPr/>
        </p:nvSpPr>
        <p:spPr>
          <a:xfrm>
            <a:off x="506130" y="1960926"/>
            <a:ext cx="2529682" cy="1815882"/>
          </a:xfrm>
          <a:prstGeom prst="rect">
            <a:avLst/>
          </a:prstGeom>
          <a:solidFill>
            <a:schemeClr val="accent1">
              <a:lumMod val="20000"/>
              <a:lumOff val="80000"/>
            </a:schemeClr>
          </a:solidFill>
        </p:spPr>
        <p:txBody>
          <a:bodyPr wrap="square" rtlCol="0">
            <a:spAutoFit/>
          </a:bodyPr>
          <a:lstStyle/>
          <a:p>
            <a:r>
              <a:rPr lang="fr-FR" sz="1600" dirty="0"/>
              <a:t>3 / Pilotage</a:t>
            </a:r>
          </a:p>
          <a:p>
            <a:endParaRPr lang="fr-FR" sz="1600" dirty="0"/>
          </a:p>
          <a:p>
            <a:endParaRPr lang="fr-FR" sz="1600" dirty="0"/>
          </a:p>
          <a:p>
            <a:r>
              <a:rPr lang="fr-FR" sz="1600" dirty="0"/>
              <a:t>Coproducteurs</a:t>
            </a:r>
          </a:p>
          <a:p>
            <a:endParaRPr lang="fr-FR" sz="1600" dirty="0"/>
          </a:p>
          <a:p>
            <a:endParaRPr lang="fr-FR" sz="1600" dirty="0"/>
          </a:p>
          <a:p>
            <a:endParaRPr lang="fr-FR" sz="1600" dirty="0"/>
          </a:p>
        </p:txBody>
      </p:sp>
      <p:pic>
        <p:nvPicPr>
          <p:cNvPr id="41" name="Image 40">
            <a:extLst>
              <a:ext uri="{FF2B5EF4-FFF2-40B4-BE49-F238E27FC236}">
                <a16:creationId xmlns:a16="http://schemas.microsoft.com/office/drawing/2014/main" id="{684A8603-0BB7-496E-933B-0A0A6A9A09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4456" y="3021787"/>
            <a:ext cx="668755" cy="769068"/>
          </a:xfrm>
          <a:prstGeom prst="rect">
            <a:avLst/>
          </a:prstGeom>
        </p:spPr>
      </p:pic>
      <p:pic>
        <p:nvPicPr>
          <p:cNvPr id="42" name="Image 41">
            <a:extLst>
              <a:ext uri="{FF2B5EF4-FFF2-40B4-BE49-F238E27FC236}">
                <a16:creationId xmlns:a16="http://schemas.microsoft.com/office/drawing/2014/main" id="{86DC73AA-D24C-46DF-B3D4-3DFF83E2DA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41537" y="2026321"/>
            <a:ext cx="861139" cy="863600"/>
          </a:xfrm>
          <a:prstGeom prst="rect">
            <a:avLst/>
          </a:prstGeom>
        </p:spPr>
      </p:pic>
      <p:pic>
        <p:nvPicPr>
          <p:cNvPr id="45" name="Image 44">
            <a:extLst>
              <a:ext uri="{FF2B5EF4-FFF2-40B4-BE49-F238E27FC236}">
                <a16:creationId xmlns:a16="http://schemas.microsoft.com/office/drawing/2014/main" id="{C014FA63-A3E9-4F84-A762-E0CB68CF35F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1264" y="3006747"/>
            <a:ext cx="504190" cy="689215"/>
          </a:xfrm>
          <a:prstGeom prst="rect">
            <a:avLst/>
          </a:prstGeom>
        </p:spPr>
      </p:pic>
    </p:spTree>
    <p:extLst>
      <p:ext uri="{BB962C8B-B14F-4D97-AF65-F5344CB8AC3E}">
        <p14:creationId xmlns:p14="http://schemas.microsoft.com/office/powerpoint/2010/main" val="3230468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85749" y="990600"/>
            <a:ext cx="8109221" cy="5559490"/>
          </a:xfrm>
        </p:spPr>
        <p:txBody>
          <a:bodyPr>
            <a:normAutofit/>
          </a:bodyPr>
          <a:lstStyle/>
          <a:p>
            <a:pPr marL="0" indent="0">
              <a:buNone/>
            </a:pPr>
            <a:r>
              <a:rPr lang="fr-FR" sz="1700" b="1" dirty="0">
                <a:latin typeface="Titillium" pitchFamily="50" charset="0"/>
                <a:ea typeface="Calibri" pitchFamily="34" charset="0"/>
                <a:cs typeface="Times New Roman" pitchFamily="18" charset="0"/>
              </a:rPr>
              <a:t>LE TERRITOIRE</a:t>
            </a:r>
          </a:p>
          <a:p>
            <a:pPr marL="0" indent="0">
              <a:lnSpc>
                <a:spcPct val="100000"/>
              </a:lnSpc>
              <a:buNone/>
            </a:pPr>
            <a:endParaRPr lang="fr-FR" sz="1600" b="1" dirty="0">
              <a:solidFill>
                <a:prstClr val="black"/>
              </a:solidFill>
              <a:latin typeface="Titillium" pitchFamily="50" charset="0"/>
              <a:ea typeface="Calibri" pitchFamily="34" charset="0"/>
              <a:cs typeface="Times New Roman" pitchFamily="18" charset="0"/>
            </a:endParaRPr>
          </a:p>
          <a:p>
            <a:pPr marL="228600" lvl="1">
              <a:spcBef>
                <a:spcPts val="1000"/>
              </a:spcBef>
            </a:pPr>
            <a:endParaRPr lang="fr-FR" sz="1400" dirty="0">
              <a:solidFill>
                <a:prstClr val="black"/>
              </a:solidFill>
            </a:endParaRPr>
          </a:p>
          <a:p>
            <a:pPr marL="685800" lvl="2">
              <a:spcBef>
                <a:spcPts val="1000"/>
              </a:spcBef>
              <a:buNone/>
            </a:pPr>
            <a:endParaRPr lang="fr-FR" sz="1200" dirty="0"/>
          </a:p>
        </p:txBody>
      </p:sp>
      <p:sp>
        <p:nvSpPr>
          <p:cNvPr id="4" name="Espace réservé du numéro de diapositive 3"/>
          <p:cNvSpPr>
            <a:spLocks noGrp="1"/>
          </p:cNvSpPr>
          <p:nvPr>
            <p:ph type="sldNum" sz="quarter" idx="12"/>
          </p:nvPr>
        </p:nvSpPr>
        <p:spPr>
          <a:xfrm>
            <a:off x="6887011" y="6472136"/>
            <a:ext cx="2057400" cy="239935"/>
          </a:xfrm>
        </p:spPr>
        <p:txBody>
          <a:bodyPr/>
          <a:lstStyle/>
          <a:p>
            <a:fld id="{DF39C300-E891-4657-93AB-CC0B13B1A1CD}" type="slidenum">
              <a:rPr lang="fr-FR" smtClean="0">
                <a:solidFill>
                  <a:schemeClr val="tx1"/>
                </a:solidFill>
              </a:rPr>
              <a:pPr/>
              <a:t>2</a:t>
            </a:fld>
            <a:endParaRPr lang="fr-FR" dirty="0">
              <a:solidFill>
                <a:schemeClr val="tx1"/>
              </a:solidFill>
            </a:endParaRPr>
          </a:p>
        </p:txBody>
      </p:sp>
      <p:sp>
        <p:nvSpPr>
          <p:cNvPr id="18" name="Espace réservé du contenu 2"/>
          <p:cNvSpPr txBox="1">
            <a:spLocks/>
          </p:cNvSpPr>
          <p:nvPr/>
        </p:nvSpPr>
        <p:spPr>
          <a:xfrm>
            <a:off x="266785" y="314635"/>
            <a:ext cx="8369215" cy="447365"/>
          </a:xfrm>
          <a:prstGeom prst="rect">
            <a:avLst/>
          </a:prstGeom>
          <a:solidFill>
            <a:srgbClr val="7F7F7F">
              <a:alpha val="50196"/>
            </a:srgbClr>
          </a:solidFill>
        </p:spPr>
        <p:txBody>
          <a:bodyPr vert="horz" lIns="91440" tIns="45720" rIns="91440" bIns="45720" rtlCol="0">
            <a:normAutofit lnSpcReduction="1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800" b="1" i="0" u="none" strike="noStrike" kern="1200" cap="none" spc="0" normalizeH="0" baseline="0" noProof="0" dirty="0">
                <a:ln>
                  <a:noFill/>
                </a:ln>
                <a:solidFill>
                  <a:schemeClr val="bg1"/>
                </a:solidFill>
                <a:effectLst/>
                <a:uLnTx/>
                <a:uFillTx/>
                <a:latin typeface="Titillium" pitchFamily="50" charset="0"/>
                <a:ea typeface="Calibri" pitchFamily="34" charset="0"/>
                <a:cs typeface="Times New Roman" pitchFamily="18" charset="0"/>
              </a:rPr>
              <a:t>LE</a:t>
            </a:r>
            <a:r>
              <a:rPr kumimoji="0" lang="fr-FR" sz="2800" b="1" i="0" u="none" strike="noStrike" kern="1200" cap="none" spc="0" normalizeH="0" noProof="0" dirty="0">
                <a:ln>
                  <a:noFill/>
                </a:ln>
                <a:solidFill>
                  <a:schemeClr val="bg1"/>
                </a:solidFill>
                <a:effectLst/>
                <a:uLnTx/>
                <a:uFillTx/>
                <a:latin typeface="Titillium" pitchFamily="50" charset="0"/>
                <a:ea typeface="Calibri" pitchFamily="34" charset="0"/>
                <a:cs typeface="Times New Roman" pitchFamily="18" charset="0"/>
              </a:rPr>
              <a:t> CADRE </a:t>
            </a:r>
            <a:r>
              <a:rPr kumimoji="0" lang="fr-FR" sz="2800" b="1" i="0" u="none" strike="noStrike" kern="1200" cap="none" spc="0" normalizeH="0" baseline="0" noProof="0" dirty="0">
                <a:ln>
                  <a:noFill/>
                </a:ln>
                <a:solidFill>
                  <a:schemeClr val="bg1"/>
                </a:solidFill>
                <a:effectLst/>
                <a:uLnTx/>
                <a:uFillTx/>
                <a:latin typeface="Titillium" pitchFamily="50" charset="0"/>
                <a:ea typeface="Calibri" pitchFamily="34" charset="0"/>
                <a:cs typeface="Times New Roman" pitchFamily="18" charset="0"/>
              </a:rPr>
              <a:t>DE LA DEMARCHE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1600" b="0" i="0" u="none" strike="noStrike" kern="1200" cap="none" spc="0" normalizeH="0" baseline="0" noProof="0" dirty="0">
              <a:ln>
                <a:noFill/>
              </a:ln>
              <a:solidFill>
                <a:prstClr val="black"/>
              </a:solidFill>
              <a:effectLst/>
              <a:uLnTx/>
              <a:uFillTx/>
              <a:latin typeface="Calibri Light"/>
              <a:ea typeface="Calibri" pitchFamily="34" charset="0"/>
              <a:cs typeface="Times New Roman" pitchFamily="18" charset="0"/>
            </a:endParaRPr>
          </a:p>
          <a:p>
            <a:pPr marL="228600" marR="0" lvl="0" indent="-228600" algn="l" defTabSz="914400" rtl="0" eaLnBrk="1" fontAlgn="auto" latinLnBrk="0" hangingPunct="1">
              <a:lnSpc>
                <a:spcPct val="90000"/>
              </a:lnSpc>
              <a:spcBef>
                <a:spcPts val="1000"/>
              </a:spcBef>
              <a:spcAft>
                <a:spcPts val="0"/>
              </a:spcAft>
              <a:buClrTx/>
              <a:buSzTx/>
              <a:tabLst/>
              <a:defRPr/>
            </a:pPr>
            <a:endParaRPr kumimoji="0" lang="fr-FR" sz="1500" b="1" i="0" u="none" strike="noStrike" kern="1200" cap="none" spc="0" normalizeH="0" baseline="0" noProof="0" dirty="0">
              <a:ln>
                <a:noFill/>
              </a:ln>
              <a:solidFill>
                <a:schemeClr val="tx1"/>
              </a:solidFill>
              <a:effectLst/>
              <a:uLnTx/>
              <a:uFillTx/>
              <a:latin typeface="+mj-lt"/>
              <a:ea typeface="Calibri" pitchFamily="34" charset="0"/>
              <a:cs typeface="Times New Roman" pitchFamily="18" charset="0"/>
            </a:endParaRPr>
          </a:p>
        </p:txBody>
      </p:sp>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5761" y="1322802"/>
            <a:ext cx="7451387" cy="5269301"/>
          </a:xfrm>
          <a:prstGeom prst="rect">
            <a:avLst/>
          </a:prstGeom>
        </p:spPr>
      </p:pic>
    </p:spTree>
    <p:extLst>
      <p:ext uri="{BB962C8B-B14F-4D97-AF65-F5344CB8AC3E}">
        <p14:creationId xmlns:p14="http://schemas.microsoft.com/office/powerpoint/2010/main" val="3493065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8A2CB29A-4DED-455A-A5B0-DD1BF471A2D4}" type="slidenum">
              <a:rPr lang="fr-FR" smtClean="0">
                <a:solidFill>
                  <a:schemeClr val="tx1"/>
                </a:solidFill>
              </a:rPr>
              <a:pPr/>
              <a:t>20</a:t>
            </a:fld>
            <a:endParaRPr lang="fr-FR">
              <a:solidFill>
                <a:schemeClr val="tx1"/>
              </a:solidFill>
            </a:endParaRPr>
          </a:p>
        </p:txBody>
      </p:sp>
      <p:cxnSp>
        <p:nvCxnSpPr>
          <p:cNvPr id="7" name="Connecteur droit 6"/>
          <p:cNvCxnSpPr/>
          <p:nvPr/>
        </p:nvCxnSpPr>
        <p:spPr>
          <a:xfrm flipH="1">
            <a:off x="0" y="0"/>
            <a:ext cx="36576" cy="6858000"/>
          </a:xfrm>
          <a:prstGeom prst="line">
            <a:avLst/>
          </a:prstGeom>
          <a:ln w="76200">
            <a:solidFill>
              <a:srgbClr val="F35B2B"/>
            </a:solidFill>
          </a:ln>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a:off x="9107424" y="0"/>
            <a:ext cx="36576" cy="6858000"/>
          </a:xfrm>
          <a:prstGeom prst="line">
            <a:avLst/>
          </a:prstGeom>
          <a:ln w="76200">
            <a:solidFill>
              <a:srgbClr val="F35B2B"/>
            </a:solidFill>
          </a:ln>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a:off x="36576" y="36576"/>
            <a:ext cx="9107424" cy="0"/>
          </a:xfrm>
          <a:prstGeom prst="line">
            <a:avLst/>
          </a:prstGeom>
          <a:ln w="76200">
            <a:solidFill>
              <a:srgbClr val="F35B2B"/>
            </a:solidFill>
          </a:ln>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a:off x="0" y="6858000"/>
            <a:ext cx="9107424" cy="0"/>
          </a:xfrm>
          <a:prstGeom prst="line">
            <a:avLst/>
          </a:prstGeom>
          <a:ln w="76200">
            <a:solidFill>
              <a:srgbClr val="F35B2B"/>
            </a:solidFill>
          </a:ln>
        </p:spPr>
        <p:style>
          <a:lnRef idx="1">
            <a:schemeClr val="accent1"/>
          </a:lnRef>
          <a:fillRef idx="0">
            <a:schemeClr val="accent1"/>
          </a:fillRef>
          <a:effectRef idx="0">
            <a:schemeClr val="accent1"/>
          </a:effectRef>
          <a:fontRef idx="minor">
            <a:schemeClr val="tx1"/>
          </a:fontRef>
        </p:style>
      </p:cxnSp>
      <p:sp>
        <p:nvSpPr>
          <p:cNvPr id="56" name="ZoneTexte 55"/>
          <p:cNvSpPr txBox="1"/>
          <p:nvPr/>
        </p:nvSpPr>
        <p:spPr>
          <a:xfrm>
            <a:off x="405791" y="257175"/>
            <a:ext cx="4578220" cy="307777"/>
          </a:xfrm>
          <a:prstGeom prst="rect">
            <a:avLst/>
          </a:prstGeom>
          <a:solidFill>
            <a:srgbClr val="F35B2B"/>
          </a:solidFill>
        </p:spPr>
        <p:txBody>
          <a:bodyPr wrap="square" rtlCol="0">
            <a:spAutoFit/>
          </a:bodyPr>
          <a:lstStyle/>
          <a:p>
            <a:r>
              <a:rPr lang="fr-FR" sz="1400" dirty="0">
                <a:solidFill>
                  <a:schemeClr val="bg1"/>
                </a:solidFill>
              </a:rPr>
              <a:t>Créer des actions ciblées sur les métiers en tension</a:t>
            </a:r>
          </a:p>
        </p:txBody>
      </p:sp>
      <p:sp>
        <p:nvSpPr>
          <p:cNvPr id="63" name="ZoneTexte 62"/>
          <p:cNvSpPr txBox="1"/>
          <p:nvPr/>
        </p:nvSpPr>
        <p:spPr>
          <a:xfrm>
            <a:off x="462942" y="650301"/>
            <a:ext cx="3067050" cy="1338828"/>
          </a:xfrm>
          <a:prstGeom prst="rect">
            <a:avLst/>
          </a:prstGeom>
          <a:solidFill>
            <a:schemeClr val="bg1">
              <a:lumMod val="95000"/>
            </a:schemeClr>
          </a:solidFill>
        </p:spPr>
        <p:txBody>
          <a:bodyPr wrap="square" rtlCol="0">
            <a:spAutoFit/>
          </a:bodyPr>
          <a:lstStyle/>
          <a:p>
            <a:r>
              <a:rPr lang="fr-FR" sz="1600" dirty="0"/>
              <a:t>1 / Objectifs</a:t>
            </a:r>
            <a:endParaRPr lang="fr-FR" sz="1200" dirty="0"/>
          </a:p>
          <a:p>
            <a:pPr>
              <a:spcAft>
                <a:spcPts val="600"/>
              </a:spcAft>
            </a:pPr>
            <a:r>
              <a:rPr lang="fr-FR" sz="1200" dirty="0">
                <a:solidFill>
                  <a:schemeClr val="tx1">
                    <a:lumMod val="50000"/>
                    <a:lumOff val="50000"/>
                  </a:schemeClr>
                </a:solidFill>
              </a:rPr>
              <a:t>Se concerter à l’échelle Pays pour accompagner les secteurs en tension</a:t>
            </a:r>
          </a:p>
          <a:p>
            <a:pPr>
              <a:spcAft>
                <a:spcPts val="600"/>
              </a:spcAft>
            </a:pPr>
            <a:r>
              <a:rPr lang="fr-FR" sz="1200" dirty="0">
                <a:solidFill>
                  <a:schemeClr val="tx1">
                    <a:lumMod val="50000"/>
                    <a:lumOff val="50000"/>
                  </a:schemeClr>
                </a:solidFill>
              </a:rPr>
              <a:t>Communiquer ensemble avec les acteurs économiques et les organismes de formation professionnelle</a:t>
            </a:r>
          </a:p>
        </p:txBody>
      </p:sp>
      <p:cxnSp>
        <p:nvCxnSpPr>
          <p:cNvPr id="65" name="Connecteur droit 64"/>
          <p:cNvCxnSpPr/>
          <p:nvPr/>
        </p:nvCxnSpPr>
        <p:spPr>
          <a:xfrm flipV="1">
            <a:off x="629501" y="4069899"/>
            <a:ext cx="8253541" cy="50826"/>
          </a:xfrm>
          <a:prstGeom prst="line">
            <a:avLst/>
          </a:prstGeom>
          <a:ln w="76200">
            <a:solidFill>
              <a:srgbClr val="F35B2B"/>
            </a:solidFill>
          </a:ln>
        </p:spPr>
        <p:style>
          <a:lnRef idx="1">
            <a:schemeClr val="accent1"/>
          </a:lnRef>
          <a:fillRef idx="0">
            <a:schemeClr val="accent1"/>
          </a:fillRef>
          <a:effectRef idx="0">
            <a:schemeClr val="accent1"/>
          </a:effectRef>
          <a:fontRef idx="minor">
            <a:schemeClr val="tx1"/>
          </a:fontRef>
        </p:style>
      </p:cxnSp>
      <p:sp>
        <p:nvSpPr>
          <p:cNvPr id="66" name="Triangle isocèle 65"/>
          <p:cNvSpPr/>
          <p:nvPr/>
        </p:nvSpPr>
        <p:spPr>
          <a:xfrm rot="5400000">
            <a:off x="8661136" y="3872191"/>
            <a:ext cx="362464" cy="395416"/>
          </a:xfrm>
          <a:prstGeom prst="triangle">
            <a:avLst/>
          </a:prstGeom>
          <a:solidFill>
            <a:srgbClr val="F35B2B"/>
          </a:solidFill>
          <a:ln>
            <a:solidFill>
              <a:srgbClr val="F35B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8" name="Rectangle 67"/>
          <p:cNvSpPr/>
          <p:nvPr/>
        </p:nvSpPr>
        <p:spPr>
          <a:xfrm>
            <a:off x="4032741" y="3944691"/>
            <a:ext cx="57665" cy="288322"/>
          </a:xfrm>
          <a:prstGeom prst="rect">
            <a:avLst/>
          </a:prstGeom>
          <a:solidFill>
            <a:srgbClr val="F35B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1" name="Rectangle 70"/>
          <p:cNvSpPr/>
          <p:nvPr/>
        </p:nvSpPr>
        <p:spPr>
          <a:xfrm>
            <a:off x="7650929" y="3916606"/>
            <a:ext cx="57665" cy="288322"/>
          </a:xfrm>
          <a:prstGeom prst="rect">
            <a:avLst/>
          </a:prstGeom>
          <a:solidFill>
            <a:srgbClr val="F35B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 name="ZoneTexte 32"/>
          <p:cNvSpPr txBox="1"/>
          <p:nvPr/>
        </p:nvSpPr>
        <p:spPr>
          <a:xfrm>
            <a:off x="3758591" y="640777"/>
            <a:ext cx="5124451" cy="2369880"/>
          </a:xfrm>
          <a:prstGeom prst="rect">
            <a:avLst/>
          </a:prstGeom>
          <a:solidFill>
            <a:schemeClr val="accent4">
              <a:lumMod val="20000"/>
              <a:lumOff val="80000"/>
            </a:schemeClr>
          </a:solidFill>
        </p:spPr>
        <p:txBody>
          <a:bodyPr wrap="square" rtlCol="0">
            <a:spAutoFit/>
          </a:bodyPr>
          <a:lstStyle/>
          <a:p>
            <a:r>
              <a:rPr lang="fr-FR" sz="1600" dirty="0"/>
              <a:t>2 / Description</a:t>
            </a:r>
          </a:p>
          <a:p>
            <a:pPr algn="just"/>
            <a:r>
              <a:rPr lang="fr-FR" sz="1200" dirty="0">
                <a:solidFill>
                  <a:schemeClr val="tx1">
                    <a:lumMod val="50000"/>
                    <a:lumOff val="50000"/>
                  </a:schemeClr>
                </a:solidFill>
              </a:rPr>
              <a:t>Les acteurs du Pays se sont mis d’accord sur une action concertée au sujet des métiers en tension.</a:t>
            </a:r>
          </a:p>
          <a:p>
            <a:pPr algn="just"/>
            <a:endParaRPr lang="fr-FR" sz="1200" dirty="0">
              <a:solidFill>
                <a:schemeClr val="tx1">
                  <a:lumMod val="50000"/>
                  <a:lumOff val="50000"/>
                </a:schemeClr>
              </a:solidFill>
            </a:endParaRPr>
          </a:p>
          <a:p>
            <a:pPr algn="just"/>
            <a:r>
              <a:rPr lang="fr-FR" sz="1200" dirty="0">
                <a:solidFill>
                  <a:schemeClr val="tx1">
                    <a:lumMod val="50000"/>
                    <a:lumOff val="50000"/>
                  </a:schemeClr>
                </a:solidFill>
              </a:rPr>
              <a:t>Cette action concerne au premier plan le chantier piloté par la Région. Toutefois les EPCI proposent d’</a:t>
            </a:r>
            <a:r>
              <a:rPr lang="fr-FR" sz="1200" b="1" dirty="0">
                <a:solidFill>
                  <a:schemeClr val="tx1">
                    <a:lumMod val="50000"/>
                    <a:lumOff val="50000"/>
                  </a:schemeClr>
                </a:solidFill>
              </a:rPr>
              <a:t>agir pour impliquer davantage les acteurs économiques</a:t>
            </a:r>
            <a:r>
              <a:rPr lang="fr-FR" sz="1200" dirty="0">
                <a:solidFill>
                  <a:schemeClr val="tx1">
                    <a:lumMod val="50000"/>
                    <a:lumOff val="50000"/>
                  </a:schemeClr>
                </a:solidFill>
              </a:rPr>
              <a:t> (la Fédération du Bâtiment et les Travaux Publics, les représentants économiques du CODESEN, la fédération de l'hôtellerie) et </a:t>
            </a:r>
            <a:r>
              <a:rPr lang="fr-FR" sz="1200" b="1" dirty="0">
                <a:solidFill>
                  <a:schemeClr val="tx1">
                    <a:lumMod val="50000"/>
                    <a:lumOff val="50000"/>
                  </a:schemeClr>
                </a:solidFill>
              </a:rPr>
              <a:t>ceux de la formation</a:t>
            </a:r>
            <a:r>
              <a:rPr lang="fr-FR" sz="1200" dirty="0">
                <a:solidFill>
                  <a:schemeClr val="tx1">
                    <a:lumMod val="50000"/>
                    <a:lumOff val="50000"/>
                  </a:schemeClr>
                </a:solidFill>
              </a:rPr>
              <a:t> (Faculté des métiers, Mission locale, Pôle emploi, AFPA…) ainsi que d’</a:t>
            </a:r>
            <a:r>
              <a:rPr lang="fr-FR" sz="1200" b="1" dirty="0">
                <a:solidFill>
                  <a:schemeClr val="tx1">
                    <a:lumMod val="50000"/>
                    <a:lumOff val="50000"/>
                  </a:schemeClr>
                </a:solidFill>
              </a:rPr>
              <a:t>autres partenaires </a:t>
            </a:r>
            <a:r>
              <a:rPr lang="fr-FR" sz="1200" dirty="0">
                <a:solidFill>
                  <a:schemeClr val="tx1">
                    <a:lumMod val="50000"/>
                    <a:lumOff val="50000"/>
                  </a:schemeClr>
                </a:solidFill>
              </a:rPr>
              <a:t>(Maison des services, « l’outil en main »).</a:t>
            </a:r>
          </a:p>
          <a:p>
            <a:pPr algn="just"/>
            <a:endParaRPr lang="fr-FR" sz="1200" dirty="0">
              <a:solidFill>
                <a:schemeClr val="tx1">
                  <a:lumMod val="50000"/>
                  <a:lumOff val="50000"/>
                </a:schemeClr>
              </a:solidFill>
            </a:endParaRPr>
          </a:p>
          <a:p>
            <a:pPr algn="just"/>
            <a:r>
              <a:rPr lang="fr-FR" sz="1200" dirty="0">
                <a:solidFill>
                  <a:schemeClr val="tx1">
                    <a:lumMod val="50000"/>
                    <a:lumOff val="50000"/>
                  </a:schemeClr>
                </a:solidFill>
              </a:rPr>
              <a:t>Il s’agit d’un </a:t>
            </a:r>
            <a:r>
              <a:rPr lang="fr-FR" sz="1200" b="1" dirty="0">
                <a:solidFill>
                  <a:schemeClr val="tx1">
                    <a:lumMod val="50000"/>
                    <a:lumOff val="50000"/>
                  </a:schemeClr>
                </a:solidFill>
              </a:rPr>
              <a:t>travail de long terme</a:t>
            </a:r>
            <a:r>
              <a:rPr lang="fr-FR" sz="1200" dirty="0">
                <a:solidFill>
                  <a:schemeClr val="tx1">
                    <a:lumMod val="50000"/>
                    <a:lumOff val="50000"/>
                  </a:schemeClr>
                </a:solidFill>
              </a:rPr>
              <a:t>, mais qui peut être déclenché rapidement. </a:t>
            </a:r>
          </a:p>
        </p:txBody>
      </p:sp>
      <p:sp>
        <p:nvSpPr>
          <p:cNvPr id="35" name="ZoneTexte 34"/>
          <p:cNvSpPr txBox="1"/>
          <p:nvPr/>
        </p:nvSpPr>
        <p:spPr>
          <a:xfrm>
            <a:off x="475666" y="4309338"/>
            <a:ext cx="1300538" cy="1384995"/>
          </a:xfrm>
          <a:prstGeom prst="rect">
            <a:avLst/>
          </a:prstGeom>
          <a:solidFill>
            <a:schemeClr val="bg1">
              <a:lumMod val="95000"/>
            </a:schemeClr>
          </a:solidFill>
        </p:spPr>
        <p:txBody>
          <a:bodyPr wrap="square" rtlCol="0">
            <a:spAutoFit/>
          </a:bodyPr>
          <a:lstStyle/>
          <a:p>
            <a:pPr algn="ctr"/>
            <a:r>
              <a:rPr lang="fr-FR" sz="1200" dirty="0">
                <a:solidFill>
                  <a:schemeClr val="tx1">
                    <a:lumMod val="50000"/>
                    <a:lumOff val="50000"/>
                  </a:schemeClr>
                </a:solidFill>
              </a:rPr>
              <a:t>Echanges entre les EPCI participants pour </a:t>
            </a:r>
            <a:r>
              <a:rPr lang="fr-FR" sz="1200" b="1" dirty="0">
                <a:solidFill>
                  <a:schemeClr val="tx1">
                    <a:lumMod val="50000"/>
                    <a:lumOff val="50000"/>
                  </a:schemeClr>
                </a:solidFill>
              </a:rPr>
              <a:t>relever les besoins </a:t>
            </a:r>
            <a:r>
              <a:rPr lang="fr-FR" sz="1200" dirty="0">
                <a:solidFill>
                  <a:schemeClr val="tx1">
                    <a:lumMod val="50000"/>
                    <a:lumOff val="50000"/>
                  </a:schemeClr>
                </a:solidFill>
              </a:rPr>
              <a:t>de métiers en tension </a:t>
            </a:r>
          </a:p>
        </p:txBody>
      </p:sp>
      <p:sp>
        <p:nvSpPr>
          <p:cNvPr id="36" name="ZoneTexte 35"/>
          <p:cNvSpPr txBox="1"/>
          <p:nvPr/>
        </p:nvSpPr>
        <p:spPr>
          <a:xfrm>
            <a:off x="1831468" y="4308693"/>
            <a:ext cx="1396394" cy="1754326"/>
          </a:xfrm>
          <a:prstGeom prst="rect">
            <a:avLst/>
          </a:prstGeom>
          <a:solidFill>
            <a:schemeClr val="bg1">
              <a:lumMod val="95000"/>
            </a:schemeClr>
          </a:solidFill>
        </p:spPr>
        <p:txBody>
          <a:bodyPr wrap="square" rtlCol="0">
            <a:spAutoFit/>
          </a:bodyPr>
          <a:lstStyle/>
          <a:p>
            <a:pPr algn="ctr"/>
            <a:r>
              <a:rPr lang="fr-FR" sz="1200" b="1" dirty="0">
                <a:solidFill>
                  <a:schemeClr val="tx1">
                    <a:lumMod val="50000"/>
                    <a:lumOff val="50000"/>
                  </a:schemeClr>
                </a:solidFill>
              </a:rPr>
              <a:t>Prise de contact avec des associations</a:t>
            </a:r>
            <a:r>
              <a:rPr lang="fr-FR" sz="1200" dirty="0">
                <a:solidFill>
                  <a:schemeClr val="tx1">
                    <a:lumMod val="50000"/>
                    <a:lumOff val="50000"/>
                  </a:schemeClr>
                </a:solidFill>
              </a:rPr>
              <a:t>, notamment « L’outil en main »</a:t>
            </a:r>
          </a:p>
          <a:p>
            <a:pPr algn="ctr"/>
            <a:r>
              <a:rPr lang="fr-FR" sz="1200" dirty="0">
                <a:solidFill>
                  <a:schemeClr val="tx1">
                    <a:lumMod val="50000"/>
                    <a:lumOff val="50000"/>
                  </a:schemeClr>
                </a:solidFill>
              </a:rPr>
              <a:t>pour envisager les modèles économiques possibles </a:t>
            </a:r>
          </a:p>
        </p:txBody>
      </p:sp>
      <p:sp>
        <p:nvSpPr>
          <p:cNvPr id="37" name="ZoneTexte 36"/>
          <p:cNvSpPr txBox="1"/>
          <p:nvPr/>
        </p:nvSpPr>
        <p:spPr>
          <a:xfrm>
            <a:off x="3344763" y="5118143"/>
            <a:ext cx="1855951" cy="646331"/>
          </a:xfrm>
          <a:prstGeom prst="rect">
            <a:avLst/>
          </a:prstGeom>
          <a:solidFill>
            <a:schemeClr val="bg1">
              <a:lumMod val="95000"/>
            </a:schemeClr>
          </a:solidFill>
        </p:spPr>
        <p:txBody>
          <a:bodyPr wrap="square" rtlCol="0">
            <a:spAutoFit/>
          </a:bodyPr>
          <a:lstStyle/>
          <a:p>
            <a:pPr algn="ctr"/>
            <a:r>
              <a:rPr lang="fr-FR" sz="1200" dirty="0">
                <a:solidFill>
                  <a:schemeClr val="tx1">
                    <a:lumMod val="50000"/>
                    <a:lumOff val="50000"/>
                  </a:schemeClr>
                </a:solidFill>
              </a:rPr>
              <a:t>Mobilisation des grands acteurs économiques et de la formation par le Pays</a:t>
            </a:r>
          </a:p>
        </p:txBody>
      </p:sp>
      <p:sp>
        <p:nvSpPr>
          <p:cNvPr id="38" name="ZoneTexte 37"/>
          <p:cNvSpPr txBox="1"/>
          <p:nvPr/>
        </p:nvSpPr>
        <p:spPr>
          <a:xfrm>
            <a:off x="3232796" y="4308693"/>
            <a:ext cx="1925916" cy="646331"/>
          </a:xfrm>
          <a:prstGeom prst="rect">
            <a:avLst/>
          </a:prstGeom>
          <a:solidFill>
            <a:schemeClr val="bg1">
              <a:lumMod val="95000"/>
            </a:schemeClr>
          </a:solidFill>
        </p:spPr>
        <p:txBody>
          <a:bodyPr wrap="square" rtlCol="0">
            <a:spAutoFit/>
          </a:bodyPr>
          <a:lstStyle/>
          <a:p>
            <a:pPr algn="ctr"/>
            <a:r>
              <a:rPr lang="fr-FR" sz="1200" dirty="0">
                <a:solidFill>
                  <a:schemeClr val="tx1">
                    <a:lumMod val="50000"/>
                    <a:lumOff val="50000"/>
                  </a:schemeClr>
                </a:solidFill>
              </a:rPr>
              <a:t>Implication du </a:t>
            </a:r>
            <a:r>
              <a:rPr lang="fr-FR" sz="1200" b="1" dirty="0">
                <a:solidFill>
                  <a:schemeClr val="tx1">
                    <a:lumMod val="50000"/>
                    <a:lumOff val="50000"/>
                  </a:schemeClr>
                </a:solidFill>
              </a:rPr>
              <a:t>CODESEN</a:t>
            </a:r>
            <a:r>
              <a:rPr lang="fr-FR" sz="1200" dirty="0">
                <a:solidFill>
                  <a:schemeClr val="tx1">
                    <a:lumMod val="50000"/>
                    <a:lumOff val="50000"/>
                  </a:schemeClr>
                </a:solidFill>
              </a:rPr>
              <a:t> comme ambassadeurs / relais </a:t>
            </a:r>
          </a:p>
        </p:txBody>
      </p:sp>
      <p:sp>
        <p:nvSpPr>
          <p:cNvPr id="39" name="ZoneTexte 38"/>
          <p:cNvSpPr txBox="1"/>
          <p:nvPr/>
        </p:nvSpPr>
        <p:spPr>
          <a:xfrm>
            <a:off x="7197973" y="4308958"/>
            <a:ext cx="1251702" cy="1200329"/>
          </a:xfrm>
          <a:prstGeom prst="rect">
            <a:avLst/>
          </a:prstGeom>
          <a:solidFill>
            <a:schemeClr val="bg1">
              <a:lumMod val="95000"/>
            </a:schemeClr>
          </a:solidFill>
        </p:spPr>
        <p:txBody>
          <a:bodyPr wrap="square" rtlCol="0">
            <a:spAutoFit/>
          </a:bodyPr>
          <a:lstStyle/>
          <a:p>
            <a:pPr algn="ctr"/>
            <a:r>
              <a:rPr lang="fr-FR" sz="1200" b="1" dirty="0">
                <a:solidFill>
                  <a:schemeClr val="tx1">
                    <a:lumMod val="50000"/>
                    <a:lumOff val="50000"/>
                  </a:schemeClr>
                </a:solidFill>
              </a:rPr>
              <a:t>Portes ouvertes d’entreprises </a:t>
            </a:r>
            <a:r>
              <a:rPr lang="fr-FR" sz="1200" dirty="0">
                <a:solidFill>
                  <a:schemeClr val="tx1">
                    <a:lumMod val="50000"/>
                    <a:lumOff val="50000"/>
                  </a:schemeClr>
                </a:solidFill>
              </a:rPr>
              <a:t>en recherche de main d’œuvre / collèges – lycée / presse locale  </a:t>
            </a:r>
          </a:p>
        </p:txBody>
      </p:sp>
      <p:sp>
        <p:nvSpPr>
          <p:cNvPr id="42" name="Rectangle 41"/>
          <p:cNvSpPr/>
          <p:nvPr/>
        </p:nvSpPr>
        <p:spPr>
          <a:xfrm>
            <a:off x="1045892" y="3963550"/>
            <a:ext cx="57665" cy="288322"/>
          </a:xfrm>
          <a:prstGeom prst="rect">
            <a:avLst/>
          </a:prstGeom>
          <a:solidFill>
            <a:srgbClr val="F35B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ZoneTexte 30"/>
          <p:cNvSpPr txBox="1"/>
          <p:nvPr/>
        </p:nvSpPr>
        <p:spPr>
          <a:xfrm>
            <a:off x="7427310" y="3486126"/>
            <a:ext cx="824655" cy="461665"/>
          </a:xfrm>
          <a:prstGeom prst="rect">
            <a:avLst/>
          </a:prstGeom>
          <a:noFill/>
        </p:spPr>
        <p:txBody>
          <a:bodyPr wrap="square" rtlCol="0">
            <a:spAutoFit/>
          </a:bodyPr>
          <a:lstStyle/>
          <a:p>
            <a:r>
              <a:rPr lang="fr-FR" sz="1200" dirty="0">
                <a:solidFill>
                  <a:schemeClr val="tx1">
                    <a:lumMod val="50000"/>
                    <a:lumOff val="50000"/>
                  </a:schemeClr>
                </a:solidFill>
              </a:rPr>
              <a:t>Hiver 2019</a:t>
            </a:r>
          </a:p>
        </p:txBody>
      </p:sp>
      <p:sp>
        <p:nvSpPr>
          <p:cNvPr id="32" name="ZoneTexte 31"/>
          <p:cNvSpPr txBox="1"/>
          <p:nvPr/>
        </p:nvSpPr>
        <p:spPr>
          <a:xfrm>
            <a:off x="714565" y="3621348"/>
            <a:ext cx="1229314" cy="276999"/>
          </a:xfrm>
          <a:prstGeom prst="rect">
            <a:avLst/>
          </a:prstGeom>
          <a:noFill/>
        </p:spPr>
        <p:txBody>
          <a:bodyPr wrap="square" rtlCol="0">
            <a:spAutoFit/>
          </a:bodyPr>
          <a:lstStyle/>
          <a:p>
            <a:r>
              <a:rPr lang="fr-FR" sz="1200" dirty="0">
                <a:solidFill>
                  <a:schemeClr val="tx1">
                    <a:lumMod val="50000"/>
                    <a:lumOff val="50000"/>
                  </a:schemeClr>
                </a:solidFill>
              </a:rPr>
              <a:t>Janvier 2019</a:t>
            </a:r>
          </a:p>
        </p:txBody>
      </p:sp>
      <p:sp>
        <p:nvSpPr>
          <p:cNvPr id="34" name="ZoneTexte 33"/>
          <p:cNvSpPr txBox="1"/>
          <p:nvPr/>
        </p:nvSpPr>
        <p:spPr>
          <a:xfrm>
            <a:off x="3580485" y="3583005"/>
            <a:ext cx="1253763" cy="276999"/>
          </a:xfrm>
          <a:prstGeom prst="rect">
            <a:avLst/>
          </a:prstGeom>
          <a:noFill/>
        </p:spPr>
        <p:txBody>
          <a:bodyPr wrap="square" rtlCol="0">
            <a:spAutoFit/>
          </a:bodyPr>
          <a:lstStyle/>
          <a:p>
            <a:r>
              <a:rPr lang="fr-FR" sz="1200" dirty="0">
                <a:solidFill>
                  <a:schemeClr val="tx1">
                    <a:lumMod val="50000"/>
                    <a:lumOff val="50000"/>
                  </a:schemeClr>
                </a:solidFill>
              </a:rPr>
              <a:t>Eté 2019</a:t>
            </a:r>
          </a:p>
        </p:txBody>
      </p:sp>
      <p:sp>
        <p:nvSpPr>
          <p:cNvPr id="47" name="ZoneTexte 46"/>
          <p:cNvSpPr txBox="1"/>
          <p:nvPr/>
        </p:nvSpPr>
        <p:spPr>
          <a:xfrm>
            <a:off x="5541792" y="4299918"/>
            <a:ext cx="1251702" cy="1200329"/>
          </a:xfrm>
          <a:prstGeom prst="rect">
            <a:avLst/>
          </a:prstGeom>
          <a:solidFill>
            <a:schemeClr val="bg1">
              <a:lumMod val="95000"/>
            </a:schemeClr>
          </a:solidFill>
        </p:spPr>
        <p:txBody>
          <a:bodyPr wrap="square" rtlCol="0">
            <a:spAutoFit/>
          </a:bodyPr>
          <a:lstStyle/>
          <a:p>
            <a:pPr algn="ctr"/>
            <a:r>
              <a:rPr lang="fr-FR" sz="1200" dirty="0">
                <a:solidFill>
                  <a:schemeClr val="tx1">
                    <a:lumMod val="50000"/>
                    <a:lumOff val="50000"/>
                  </a:schemeClr>
                </a:solidFill>
              </a:rPr>
              <a:t>Définition du projet économique de « l’outil en main » avec un chiffrage</a:t>
            </a:r>
          </a:p>
        </p:txBody>
      </p:sp>
      <p:sp>
        <p:nvSpPr>
          <p:cNvPr id="41" name="Rectangle 40"/>
          <p:cNvSpPr/>
          <p:nvPr/>
        </p:nvSpPr>
        <p:spPr>
          <a:xfrm>
            <a:off x="-35168" y="0"/>
            <a:ext cx="378068" cy="6858000"/>
          </a:xfrm>
          <a:prstGeom prst="rect">
            <a:avLst/>
          </a:prstGeom>
          <a:solidFill>
            <a:srgbClr val="F35B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ZoneTexte 47"/>
          <p:cNvSpPr txBox="1"/>
          <p:nvPr/>
        </p:nvSpPr>
        <p:spPr>
          <a:xfrm rot="16200000">
            <a:off x="-3020106" y="3509229"/>
            <a:ext cx="6330430" cy="261610"/>
          </a:xfrm>
          <a:prstGeom prst="rect">
            <a:avLst/>
          </a:prstGeom>
          <a:noFill/>
        </p:spPr>
        <p:txBody>
          <a:bodyPr wrap="square" rtlCol="0">
            <a:spAutoFit/>
          </a:bodyPr>
          <a:lstStyle/>
          <a:p>
            <a:r>
              <a:rPr lang="fr-FR" sz="1100" b="1" dirty="0">
                <a:solidFill>
                  <a:schemeClr val="bg1"/>
                </a:solidFill>
              </a:rPr>
              <a:t>Orientation 1 : Renforcer les synergies entre les dispositifs existants en matière d’emploi </a:t>
            </a:r>
          </a:p>
        </p:txBody>
      </p:sp>
      <p:sp>
        <p:nvSpPr>
          <p:cNvPr id="49" name="ZoneTexte 48"/>
          <p:cNvSpPr txBox="1"/>
          <p:nvPr/>
        </p:nvSpPr>
        <p:spPr>
          <a:xfrm>
            <a:off x="490987" y="2064410"/>
            <a:ext cx="2794397" cy="1569660"/>
          </a:xfrm>
          <a:prstGeom prst="rect">
            <a:avLst/>
          </a:prstGeom>
          <a:solidFill>
            <a:schemeClr val="accent4">
              <a:lumMod val="20000"/>
              <a:lumOff val="80000"/>
            </a:schemeClr>
          </a:solidFill>
        </p:spPr>
        <p:txBody>
          <a:bodyPr wrap="square" rtlCol="0">
            <a:spAutoFit/>
          </a:bodyPr>
          <a:lstStyle/>
          <a:p>
            <a:r>
              <a:rPr lang="fr-FR" sz="1600" dirty="0"/>
              <a:t>3 / Pilotage</a:t>
            </a:r>
          </a:p>
          <a:p>
            <a:endParaRPr lang="fr-FR" sz="1600" dirty="0"/>
          </a:p>
          <a:p>
            <a:r>
              <a:rPr lang="fr-FR" sz="1600" dirty="0"/>
              <a:t>Coproducteurs</a:t>
            </a:r>
          </a:p>
          <a:p>
            <a:endParaRPr lang="fr-FR" sz="1600" dirty="0">
              <a:solidFill>
                <a:srgbClr val="E7E6E6">
                  <a:lumMod val="50000"/>
                </a:srgbClr>
              </a:solidFill>
            </a:endParaRPr>
          </a:p>
          <a:p>
            <a:endParaRPr lang="fr-FR" sz="1600" dirty="0">
              <a:solidFill>
                <a:srgbClr val="E7E6E6">
                  <a:lumMod val="50000"/>
                </a:srgbClr>
              </a:solidFill>
            </a:endParaRPr>
          </a:p>
          <a:p>
            <a:endParaRPr lang="fr-FR" sz="1600" dirty="0">
              <a:solidFill>
                <a:srgbClr val="E7E6E6">
                  <a:lumMod val="50000"/>
                </a:srgbClr>
              </a:solidFill>
            </a:endParaRPr>
          </a:p>
        </p:txBody>
      </p:sp>
      <p:pic>
        <p:nvPicPr>
          <p:cNvPr id="51" name="Image 50">
            <a:extLst>
              <a:ext uri="{FF2B5EF4-FFF2-40B4-BE49-F238E27FC236}">
                <a16:creationId xmlns:a16="http://schemas.microsoft.com/office/drawing/2014/main" id="{C014FA63-A3E9-4F84-A762-E0CB68CF35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831" y="2961479"/>
            <a:ext cx="512479" cy="737349"/>
          </a:xfrm>
          <a:prstGeom prst="rect">
            <a:avLst/>
          </a:prstGeom>
        </p:spPr>
      </p:pic>
      <p:pic>
        <p:nvPicPr>
          <p:cNvPr id="52" name="Image 51">
            <a:extLst>
              <a:ext uri="{FF2B5EF4-FFF2-40B4-BE49-F238E27FC236}">
                <a16:creationId xmlns:a16="http://schemas.microsoft.com/office/drawing/2014/main" id="{86DC73AA-D24C-46DF-B3D4-3DFF83E2DA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93995" y="2082997"/>
            <a:ext cx="861960" cy="785786"/>
          </a:xfrm>
          <a:prstGeom prst="rect">
            <a:avLst/>
          </a:prstGeom>
        </p:spPr>
      </p:pic>
      <p:pic>
        <p:nvPicPr>
          <p:cNvPr id="53" name="Image 52">
            <a:extLst>
              <a:ext uri="{FF2B5EF4-FFF2-40B4-BE49-F238E27FC236}">
                <a16:creationId xmlns:a16="http://schemas.microsoft.com/office/drawing/2014/main" id="{684A8603-0BB7-496E-933B-0A0A6A9A090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18734" y="2857350"/>
            <a:ext cx="645537" cy="815071"/>
          </a:xfrm>
          <a:prstGeom prst="rect">
            <a:avLst/>
          </a:prstGeom>
        </p:spPr>
      </p:pic>
      <p:sp>
        <p:nvSpPr>
          <p:cNvPr id="43" name="Rectangle 42"/>
          <p:cNvSpPr/>
          <p:nvPr/>
        </p:nvSpPr>
        <p:spPr>
          <a:xfrm>
            <a:off x="2402250" y="3976512"/>
            <a:ext cx="57665" cy="288322"/>
          </a:xfrm>
          <a:prstGeom prst="rect">
            <a:avLst/>
          </a:prstGeom>
          <a:solidFill>
            <a:srgbClr val="F35B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ZoneTexte 43"/>
          <p:cNvSpPr txBox="1"/>
          <p:nvPr/>
        </p:nvSpPr>
        <p:spPr>
          <a:xfrm>
            <a:off x="1949994" y="3614826"/>
            <a:ext cx="1253763" cy="276999"/>
          </a:xfrm>
          <a:prstGeom prst="rect">
            <a:avLst/>
          </a:prstGeom>
          <a:noFill/>
        </p:spPr>
        <p:txBody>
          <a:bodyPr wrap="square" rtlCol="0">
            <a:spAutoFit/>
          </a:bodyPr>
          <a:lstStyle/>
          <a:p>
            <a:r>
              <a:rPr lang="fr-FR" sz="1200" dirty="0">
                <a:solidFill>
                  <a:schemeClr val="tx1">
                    <a:lumMod val="50000"/>
                    <a:lumOff val="50000"/>
                  </a:schemeClr>
                </a:solidFill>
              </a:rPr>
              <a:t>Printemps 2019</a:t>
            </a:r>
          </a:p>
        </p:txBody>
      </p:sp>
      <p:sp>
        <p:nvSpPr>
          <p:cNvPr id="45" name="Rectangle 44"/>
          <p:cNvSpPr/>
          <p:nvPr/>
        </p:nvSpPr>
        <p:spPr>
          <a:xfrm>
            <a:off x="6131571" y="3939110"/>
            <a:ext cx="57665" cy="288322"/>
          </a:xfrm>
          <a:prstGeom prst="rect">
            <a:avLst/>
          </a:prstGeom>
          <a:solidFill>
            <a:srgbClr val="F35B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ZoneTexte 49"/>
          <p:cNvSpPr txBox="1"/>
          <p:nvPr/>
        </p:nvSpPr>
        <p:spPr>
          <a:xfrm>
            <a:off x="5679315" y="3577424"/>
            <a:ext cx="1253763" cy="276999"/>
          </a:xfrm>
          <a:prstGeom prst="rect">
            <a:avLst/>
          </a:prstGeom>
          <a:noFill/>
        </p:spPr>
        <p:txBody>
          <a:bodyPr wrap="square" rtlCol="0">
            <a:spAutoFit/>
          </a:bodyPr>
          <a:lstStyle/>
          <a:p>
            <a:r>
              <a:rPr lang="fr-FR" sz="1200" dirty="0">
                <a:solidFill>
                  <a:schemeClr val="tx1">
                    <a:lumMod val="50000"/>
                    <a:lumOff val="50000"/>
                  </a:schemeClr>
                </a:solidFill>
              </a:rPr>
              <a:t>Septembre 2019</a:t>
            </a:r>
          </a:p>
        </p:txBody>
      </p:sp>
    </p:spTree>
    <p:extLst>
      <p:ext uri="{BB962C8B-B14F-4D97-AF65-F5344CB8AC3E}">
        <p14:creationId xmlns:p14="http://schemas.microsoft.com/office/powerpoint/2010/main" val="31556230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ZoneTexte 55"/>
          <p:cNvSpPr txBox="1"/>
          <p:nvPr/>
        </p:nvSpPr>
        <p:spPr>
          <a:xfrm>
            <a:off x="414398" y="257175"/>
            <a:ext cx="8020049" cy="307777"/>
          </a:xfrm>
          <a:prstGeom prst="rect">
            <a:avLst/>
          </a:prstGeom>
          <a:solidFill>
            <a:schemeClr val="accent2"/>
          </a:solidFill>
          <a:ln>
            <a:solidFill>
              <a:schemeClr val="accent2"/>
            </a:solidFill>
          </a:ln>
        </p:spPr>
        <p:txBody>
          <a:bodyPr wrap="square" rtlCol="0">
            <a:spAutoFit/>
          </a:bodyPr>
          <a:lstStyle/>
          <a:p>
            <a:r>
              <a:rPr lang="fr-FR" sz="1400" dirty="0">
                <a:solidFill>
                  <a:schemeClr val="bg1"/>
                </a:solidFill>
              </a:rPr>
              <a:t>Mener un benchmark des solutions pour maintenir une offre de soin de proximité</a:t>
            </a:r>
          </a:p>
        </p:txBody>
      </p:sp>
      <p:sp>
        <p:nvSpPr>
          <p:cNvPr id="63" name="ZoneTexte 62"/>
          <p:cNvSpPr txBox="1"/>
          <p:nvPr/>
        </p:nvSpPr>
        <p:spPr>
          <a:xfrm>
            <a:off x="398680" y="850452"/>
            <a:ext cx="2953512" cy="1077218"/>
          </a:xfrm>
          <a:prstGeom prst="rect">
            <a:avLst/>
          </a:prstGeom>
          <a:solidFill>
            <a:schemeClr val="bg1">
              <a:lumMod val="95000"/>
            </a:schemeClr>
          </a:solidFill>
        </p:spPr>
        <p:txBody>
          <a:bodyPr wrap="square" rtlCol="0">
            <a:spAutoFit/>
          </a:bodyPr>
          <a:lstStyle/>
          <a:p>
            <a:r>
              <a:rPr lang="fr-FR" sz="1600" dirty="0"/>
              <a:t>1 / Objectifs</a:t>
            </a:r>
          </a:p>
          <a:p>
            <a:pPr lvl="0" indent="-171450">
              <a:spcAft>
                <a:spcPts val="600"/>
              </a:spcAft>
            </a:pPr>
            <a:r>
              <a:rPr lang="fr-FR" sz="1200" dirty="0">
                <a:solidFill>
                  <a:schemeClr val="tx1">
                    <a:lumMod val="50000"/>
                    <a:lumOff val="50000"/>
                  </a:schemeClr>
                </a:solidFill>
              </a:rPr>
              <a:t>Approfondir le diagnostic de l’offre actuelle de soins du Projet Régional de Santé pour </a:t>
            </a:r>
            <a:r>
              <a:rPr lang="fr-FR" sz="1200" dirty="0">
                <a:solidFill>
                  <a:srgbClr val="7F7F7F"/>
                </a:solidFill>
              </a:rPr>
              <a:t>identifier les leviers pour répondre au mieux aux besoins de santé </a:t>
            </a:r>
          </a:p>
        </p:txBody>
      </p:sp>
      <p:cxnSp>
        <p:nvCxnSpPr>
          <p:cNvPr id="65" name="Connecteur droit 64"/>
          <p:cNvCxnSpPr/>
          <p:nvPr/>
        </p:nvCxnSpPr>
        <p:spPr>
          <a:xfrm flipV="1">
            <a:off x="637591" y="4244949"/>
            <a:ext cx="7882581" cy="31776"/>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66" name="Triangle isocèle 65"/>
          <p:cNvSpPr/>
          <p:nvPr/>
        </p:nvSpPr>
        <p:spPr>
          <a:xfrm rot="5400000">
            <a:off x="8450923" y="4028191"/>
            <a:ext cx="362464" cy="395416"/>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2" name="Rectangle 81"/>
          <p:cNvSpPr/>
          <p:nvPr/>
        </p:nvSpPr>
        <p:spPr>
          <a:xfrm>
            <a:off x="3186533" y="4044667"/>
            <a:ext cx="57665" cy="28832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 name="ZoneTexte 32"/>
          <p:cNvSpPr txBox="1"/>
          <p:nvPr/>
        </p:nvSpPr>
        <p:spPr>
          <a:xfrm>
            <a:off x="3490972" y="723900"/>
            <a:ext cx="5314951" cy="2923877"/>
          </a:xfrm>
          <a:prstGeom prst="rect">
            <a:avLst/>
          </a:prstGeom>
          <a:solidFill>
            <a:schemeClr val="accent4">
              <a:lumMod val="20000"/>
              <a:lumOff val="80000"/>
            </a:schemeClr>
          </a:solidFill>
        </p:spPr>
        <p:txBody>
          <a:bodyPr wrap="square" rtlCol="0">
            <a:spAutoFit/>
          </a:bodyPr>
          <a:lstStyle/>
          <a:p>
            <a:r>
              <a:rPr lang="fr-FR" sz="1600" dirty="0"/>
              <a:t>2 / Description</a:t>
            </a:r>
          </a:p>
          <a:p>
            <a:r>
              <a:rPr lang="fr-FR" sz="1200" dirty="0">
                <a:solidFill>
                  <a:schemeClr val="tx1">
                    <a:lumMod val="50000"/>
                    <a:lumOff val="50000"/>
                  </a:schemeClr>
                </a:solidFill>
              </a:rPr>
              <a:t>Un </a:t>
            </a:r>
            <a:r>
              <a:rPr lang="fr-FR" sz="1200" b="1" dirty="0">
                <a:solidFill>
                  <a:schemeClr val="tx1">
                    <a:lumMod val="50000"/>
                    <a:lumOff val="50000"/>
                  </a:schemeClr>
                </a:solidFill>
              </a:rPr>
              <a:t>déséquilibre croissant </a:t>
            </a:r>
            <a:r>
              <a:rPr lang="fr-FR" sz="1200" dirty="0">
                <a:solidFill>
                  <a:schemeClr val="tx1">
                    <a:lumMod val="50000"/>
                    <a:lumOff val="50000"/>
                  </a:schemeClr>
                </a:solidFill>
              </a:rPr>
              <a:t>entre l'offre et la demande de soins : le territoire ARS (comprenant le Pays de Saint-Malo et Dinan Agglomération) vieillit plus rapidement que la moyenne de la région. </a:t>
            </a:r>
          </a:p>
          <a:p>
            <a:r>
              <a:rPr lang="fr-FR" sz="1200" dirty="0">
                <a:solidFill>
                  <a:schemeClr val="tx1">
                    <a:lumMod val="50000"/>
                    <a:lumOff val="50000"/>
                  </a:schemeClr>
                </a:solidFill>
              </a:rPr>
              <a:t>Si le territoire est bien pourvu en médecins généralistes, la densité des autres professions notamment </a:t>
            </a:r>
            <a:r>
              <a:rPr lang="fr-FR" sz="1200" b="1" dirty="0">
                <a:solidFill>
                  <a:schemeClr val="tx1">
                    <a:lumMod val="50000"/>
                    <a:lumOff val="50000"/>
                  </a:schemeClr>
                </a:solidFill>
              </a:rPr>
              <a:t>des infirmiers libéraux </a:t>
            </a:r>
            <a:r>
              <a:rPr lang="fr-FR" sz="1200" dirty="0">
                <a:solidFill>
                  <a:schemeClr val="tx1">
                    <a:lumMod val="50000"/>
                    <a:lumOff val="50000"/>
                  </a:schemeClr>
                </a:solidFill>
              </a:rPr>
              <a:t>est inférieure à la moyenne régionale. Le personnel médical connait également un vieillissement important.</a:t>
            </a:r>
          </a:p>
          <a:p>
            <a:r>
              <a:rPr lang="fr-FR" sz="1200" dirty="0">
                <a:solidFill>
                  <a:schemeClr val="tx1">
                    <a:lumMod val="50000"/>
                    <a:lumOff val="50000"/>
                  </a:schemeClr>
                </a:solidFill>
              </a:rPr>
              <a:t>Les 4 EPCI du pays de Saint-Malo souhaite </a:t>
            </a:r>
            <a:r>
              <a:rPr lang="fr-FR" sz="1200" b="1" dirty="0">
                <a:solidFill>
                  <a:schemeClr val="tx1">
                    <a:lumMod val="50000"/>
                    <a:lumOff val="50000"/>
                  </a:schemeClr>
                </a:solidFill>
              </a:rPr>
              <a:t>anticiper</a:t>
            </a:r>
            <a:r>
              <a:rPr lang="fr-FR" sz="1200" dirty="0">
                <a:solidFill>
                  <a:schemeClr val="tx1">
                    <a:lumMod val="50000"/>
                    <a:lumOff val="50000"/>
                  </a:schemeClr>
                </a:solidFill>
              </a:rPr>
              <a:t> les besoins ainsi que l’évolution possible de l’offre médical grâce à une étude prospective. </a:t>
            </a:r>
          </a:p>
          <a:p>
            <a:endParaRPr lang="fr-FR" sz="1200" dirty="0">
              <a:solidFill>
                <a:srgbClr val="7F7F7F"/>
              </a:solidFill>
            </a:endParaRPr>
          </a:p>
          <a:p>
            <a:r>
              <a:rPr lang="fr-FR" sz="1200" dirty="0">
                <a:solidFill>
                  <a:srgbClr val="7F7F7F"/>
                </a:solidFill>
              </a:rPr>
              <a:t>Si le diagnostic est connu, les collectivités locales sont encore en manque de solutions pratiques.</a:t>
            </a:r>
          </a:p>
          <a:p>
            <a:endParaRPr lang="fr-FR" sz="1200" dirty="0">
              <a:solidFill>
                <a:schemeClr val="tx1">
                  <a:lumMod val="50000"/>
                  <a:lumOff val="50000"/>
                </a:schemeClr>
              </a:solidFill>
            </a:endParaRPr>
          </a:p>
          <a:p>
            <a:r>
              <a:rPr lang="fr-FR" sz="1200" dirty="0">
                <a:solidFill>
                  <a:schemeClr val="tx1">
                    <a:lumMod val="50000"/>
                    <a:lumOff val="50000"/>
                  </a:schemeClr>
                </a:solidFill>
              </a:rPr>
              <a:t>Option sous réserve de validation par l’ARS : inscription de cette étude dans le futur</a:t>
            </a:r>
            <a:r>
              <a:rPr lang="fr-FR" sz="1200" b="1" dirty="0">
                <a:solidFill>
                  <a:schemeClr val="tx1">
                    <a:lumMod val="50000"/>
                    <a:lumOff val="50000"/>
                  </a:schemeClr>
                </a:solidFill>
              </a:rPr>
              <a:t> contrat local de santé (CLS)</a:t>
            </a:r>
            <a:r>
              <a:rPr lang="fr-FR" sz="1200" dirty="0">
                <a:solidFill>
                  <a:schemeClr val="tx1">
                    <a:lumMod val="50000"/>
                    <a:lumOff val="50000"/>
                  </a:schemeClr>
                </a:solidFill>
              </a:rPr>
              <a:t>. </a:t>
            </a:r>
          </a:p>
        </p:txBody>
      </p:sp>
      <p:cxnSp>
        <p:nvCxnSpPr>
          <p:cNvPr id="22" name="Connecteur droit 21"/>
          <p:cNvCxnSpPr/>
          <p:nvPr/>
        </p:nvCxnSpPr>
        <p:spPr>
          <a:xfrm flipH="1">
            <a:off x="0" y="-9525"/>
            <a:ext cx="36576" cy="6867525"/>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a:off x="9107424" y="-9525"/>
            <a:ext cx="36576" cy="6867525"/>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a:off x="36576" y="27051"/>
            <a:ext cx="9107424"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a:off x="0" y="6836283"/>
            <a:ext cx="9107424"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8" name="ZoneTexte 27"/>
          <p:cNvSpPr txBox="1"/>
          <p:nvPr/>
        </p:nvSpPr>
        <p:spPr>
          <a:xfrm>
            <a:off x="1286321" y="6298684"/>
            <a:ext cx="6532653" cy="276999"/>
          </a:xfrm>
          <a:prstGeom prst="rect">
            <a:avLst/>
          </a:prstGeom>
          <a:solidFill>
            <a:schemeClr val="bg1">
              <a:lumMod val="95000"/>
            </a:schemeClr>
          </a:solidFill>
        </p:spPr>
        <p:txBody>
          <a:bodyPr wrap="square" rtlCol="0">
            <a:spAutoFit/>
          </a:bodyPr>
          <a:lstStyle/>
          <a:p>
            <a:pPr algn="ctr"/>
            <a:r>
              <a:rPr lang="fr-FR" sz="1200" b="1" i="1" dirty="0">
                <a:solidFill>
                  <a:schemeClr val="tx1">
                    <a:lumMod val="65000"/>
                    <a:lumOff val="35000"/>
                  </a:schemeClr>
                </a:solidFill>
              </a:rPr>
              <a:t>Option : étude intégrée au Contrat Local de Santé « CLS » sous  réserve de la validation par l’ARS</a:t>
            </a:r>
          </a:p>
        </p:txBody>
      </p:sp>
      <p:sp>
        <p:nvSpPr>
          <p:cNvPr id="40" name="ZoneTexte 39"/>
          <p:cNvSpPr txBox="1"/>
          <p:nvPr/>
        </p:nvSpPr>
        <p:spPr>
          <a:xfrm>
            <a:off x="690621" y="3783024"/>
            <a:ext cx="1369342" cy="276999"/>
          </a:xfrm>
          <a:prstGeom prst="rect">
            <a:avLst/>
          </a:prstGeom>
          <a:noFill/>
        </p:spPr>
        <p:txBody>
          <a:bodyPr wrap="square" rtlCol="0">
            <a:spAutoFit/>
          </a:bodyPr>
          <a:lstStyle>
            <a:defPPr>
              <a:defRPr lang="fr-FR"/>
            </a:defPPr>
            <a:lvl1pPr algn="ctr">
              <a:defRPr sz="1200">
                <a:solidFill>
                  <a:schemeClr val="tx1">
                    <a:lumMod val="65000"/>
                    <a:lumOff val="35000"/>
                  </a:schemeClr>
                </a:solidFill>
              </a:defRPr>
            </a:lvl1pPr>
          </a:lstStyle>
          <a:p>
            <a:r>
              <a:rPr lang="fr-FR" dirty="0">
                <a:solidFill>
                  <a:schemeClr val="tx1">
                    <a:lumMod val="50000"/>
                    <a:lumOff val="50000"/>
                  </a:schemeClr>
                </a:solidFill>
              </a:rPr>
              <a:t>1</a:t>
            </a:r>
            <a:r>
              <a:rPr lang="fr-FR" baseline="30000" dirty="0">
                <a:solidFill>
                  <a:schemeClr val="tx1">
                    <a:lumMod val="50000"/>
                    <a:lumOff val="50000"/>
                  </a:schemeClr>
                </a:solidFill>
              </a:rPr>
              <a:t>er</a:t>
            </a:r>
            <a:r>
              <a:rPr lang="fr-FR" dirty="0">
                <a:solidFill>
                  <a:schemeClr val="tx1">
                    <a:lumMod val="50000"/>
                    <a:lumOff val="50000"/>
                  </a:schemeClr>
                </a:solidFill>
              </a:rPr>
              <a:t> trimestre 2019</a:t>
            </a:r>
          </a:p>
        </p:txBody>
      </p:sp>
      <p:sp>
        <p:nvSpPr>
          <p:cNvPr id="41" name="ZoneTexte 40"/>
          <p:cNvSpPr txBox="1"/>
          <p:nvPr/>
        </p:nvSpPr>
        <p:spPr>
          <a:xfrm>
            <a:off x="548666" y="4477007"/>
            <a:ext cx="1504950" cy="1015663"/>
          </a:xfrm>
          <a:prstGeom prst="rect">
            <a:avLst/>
          </a:prstGeom>
          <a:solidFill>
            <a:schemeClr val="bg1">
              <a:lumMod val="95000"/>
            </a:schemeClr>
          </a:solidFill>
        </p:spPr>
        <p:txBody>
          <a:bodyPr wrap="square" rtlCol="0">
            <a:spAutoFit/>
          </a:bodyPr>
          <a:lstStyle/>
          <a:p>
            <a:pPr algn="ctr"/>
            <a:r>
              <a:rPr lang="fr-FR" sz="1200" dirty="0">
                <a:solidFill>
                  <a:schemeClr val="tx1">
                    <a:lumMod val="50000"/>
                    <a:lumOff val="50000"/>
                  </a:schemeClr>
                </a:solidFill>
              </a:rPr>
              <a:t>Elaboration du CCTP pour approfondir le diagnostic PRS et la définition des priorités</a:t>
            </a:r>
          </a:p>
        </p:txBody>
      </p:sp>
      <p:sp>
        <p:nvSpPr>
          <p:cNvPr id="42" name="Rectangle 41"/>
          <p:cNvSpPr/>
          <p:nvPr/>
        </p:nvSpPr>
        <p:spPr>
          <a:xfrm>
            <a:off x="1286321" y="4081739"/>
            <a:ext cx="57665" cy="28832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p:cNvSpPr txBox="1"/>
          <p:nvPr/>
        </p:nvSpPr>
        <p:spPr>
          <a:xfrm>
            <a:off x="2491903" y="3767668"/>
            <a:ext cx="1369342" cy="276999"/>
          </a:xfrm>
          <a:prstGeom prst="rect">
            <a:avLst/>
          </a:prstGeom>
          <a:noFill/>
        </p:spPr>
        <p:txBody>
          <a:bodyPr wrap="square" rtlCol="0">
            <a:spAutoFit/>
          </a:bodyPr>
          <a:lstStyle>
            <a:defPPr>
              <a:defRPr lang="fr-FR"/>
            </a:defPPr>
            <a:lvl1pPr algn="ctr">
              <a:defRPr sz="1200">
                <a:solidFill>
                  <a:schemeClr val="tx1">
                    <a:lumMod val="65000"/>
                    <a:lumOff val="35000"/>
                  </a:schemeClr>
                </a:solidFill>
              </a:defRPr>
            </a:lvl1pPr>
          </a:lstStyle>
          <a:p>
            <a:r>
              <a:rPr lang="fr-FR" dirty="0">
                <a:solidFill>
                  <a:schemeClr val="tx1">
                    <a:lumMod val="50000"/>
                    <a:lumOff val="50000"/>
                  </a:schemeClr>
                </a:solidFill>
              </a:rPr>
              <a:t>Juin 2019</a:t>
            </a:r>
          </a:p>
        </p:txBody>
      </p:sp>
      <p:sp>
        <p:nvSpPr>
          <p:cNvPr id="19" name="ZoneTexte 18"/>
          <p:cNvSpPr txBox="1"/>
          <p:nvPr/>
        </p:nvSpPr>
        <p:spPr>
          <a:xfrm>
            <a:off x="2434058" y="4533271"/>
            <a:ext cx="1504950" cy="461665"/>
          </a:xfrm>
          <a:prstGeom prst="rect">
            <a:avLst/>
          </a:prstGeom>
          <a:solidFill>
            <a:schemeClr val="bg1">
              <a:lumMod val="95000"/>
            </a:schemeClr>
          </a:solidFill>
        </p:spPr>
        <p:txBody>
          <a:bodyPr wrap="square" rtlCol="0">
            <a:spAutoFit/>
          </a:bodyPr>
          <a:lstStyle/>
          <a:p>
            <a:pPr algn="ctr"/>
            <a:r>
              <a:rPr lang="fr-FR" sz="1200" dirty="0">
                <a:solidFill>
                  <a:schemeClr val="tx1">
                    <a:lumMod val="50000"/>
                    <a:lumOff val="50000"/>
                  </a:schemeClr>
                </a:solidFill>
              </a:rPr>
              <a:t>Nomination du </a:t>
            </a:r>
            <a:r>
              <a:rPr lang="fr-FR" sz="1200" b="1" dirty="0">
                <a:solidFill>
                  <a:schemeClr val="tx1">
                    <a:lumMod val="50000"/>
                    <a:lumOff val="50000"/>
                  </a:schemeClr>
                </a:solidFill>
              </a:rPr>
              <a:t>prestataire</a:t>
            </a:r>
          </a:p>
        </p:txBody>
      </p:sp>
      <p:sp>
        <p:nvSpPr>
          <p:cNvPr id="20" name="ZoneTexte 19"/>
          <p:cNvSpPr txBox="1"/>
          <p:nvPr/>
        </p:nvSpPr>
        <p:spPr>
          <a:xfrm>
            <a:off x="6638779" y="4572340"/>
            <a:ext cx="1519049" cy="461665"/>
          </a:xfrm>
          <a:prstGeom prst="rect">
            <a:avLst/>
          </a:prstGeom>
          <a:solidFill>
            <a:schemeClr val="bg1">
              <a:lumMod val="95000"/>
            </a:schemeClr>
          </a:solidFill>
        </p:spPr>
        <p:txBody>
          <a:bodyPr wrap="square" rtlCol="0">
            <a:spAutoFit/>
          </a:bodyPr>
          <a:lstStyle/>
          <a:p>
            <a:pPr algn="ctr"/>
            <a:r>
              <a:rPr lang="fr-FR" sz="1200" dirty="0">
                <a:solidFill>
                  <a:schemeClr val="tx1">
                    <a:lumMod val="50000"/>
                    <a:lumOff val="50000"/>
                  </a:schemeClr>
                </a:solidFill>
              </a:rPr>
              <a:t>Partage de l’étude finalisée </a:t>
            </a:r>
          </a:p>
        </p:txBody>
      </p:sp>
      <p:sp>
        <p:nvSpPr>
          <p:cNvPr id="21" name="ZoneTexte 20"/>
          <p:cNvSpPr txBox="1"/>
          <p:nvPr/>
        </p:nvSpPr>
        <p:spPr>
          <a:xfrm>
            <a:off x="4392841" y="4564897"/>
            <a:ext cx="1879350" cy="1200329"/>
          </a:xfrm>
          <a:prstGeom prst="rect">
            <a:avLst/>
          </a:prstGeom>
          <a:solidFill>
            <a:schemeClr val="bg1">
              <a:lumMod val="95000"/>
            </a:schemeClr>
          </a:solidFill>
        </p:spPr>
        <p:txBody>
          <a:bodyPr wrap="square" rtlCol="0">
            <a:spAutoFit/>
          </a:bodyPr>
          <a:lstStyle/>
          <a:p>
            <a:pPr algn="ctr"/>
            <a:r>
              <a:rPr lang="fr-FR" sz="1200" dirty="0">
                <a:solidFill>
                  <a:schemeClr val="tx1">
                    <a:lumMod val="50000"/>
                    <a:lumOff val="50000"/>
                  </a:schemeClr>
                </a:solidFill>
              </a:rPr>
              <a:t>Lancement de l’étude par le prestataire et mise en cohérence des différentes offres de médecines généralisée et de soins infirmiers</a:t>
            </a:r>
          </a:p>
        </p:txBody>
      </p:sp>
      <p:sp>
        <p:nvSpPr>
          <p:cNvPr id="26" name="Rectangle 25"/>
          <p:cNvSpPr/>
          <p:nvPr/>
        </p:nvSpPr>
        <p:spPr>
          <a:xfrm>
            <a:off x="5232916" y="4071557"/>
            <a:ext cx="57665" cy="28832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p:cNvSpPr/>
          <p:nvPr/>
        </p:nvSpPr>
        <p:spPr>
          <a:xfrm>
            <a:off x="7267180" y="4085324"/>
            <a:ext cx="57665" cy="28832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ZoneTexte 28"/>
          <p:cNvSpPr txBox="1"/>
          <p:nvPr/>
        </p:nvSpPr>
        <p:spPr>
          <a:xfrm>
            <a:off x="6640174" y="3769256"/>
            <a:ext cx="1369342" cy="276999"/>
          </a:xfrm>
          <a:prstGeom prst="rect">
            <a:avLst/>
          </a:prstGeom>
          <a:noFill/>
        </p:spPr>
        <p:txBody>
          <a:bodyPr wrap="square" rtlCol="0">
            <a:spAutoFit/>
          </a:bodyPr>
          <a:lstStyle>
            <a:defPPr>
              <a:defRPr lang="fr-FR"/>
            </a:defPPr>
            <a:lvl1pPr algn="ctr">
              <a:defRPr sz="1200">
                <a:solidFill>
                  <a:schemeClr val="tx1">
                    <a:lumMod val="65000"/>
                    <a:lumOff val="35000"/>
                  </a:schemeClr>
                </a:solidFill>
              </a:defRPr>
            </a:lvl1pPr>
          </a:lstStyle>
          <a:p>
            <a:r>
              <a:rPr lang="fr-FR" dirty="0">
                <a:solidFill>
                  <a:schemeClr val="tx1">
                    <a:lumMod val="50000"/>
                    <a:lumOff val="50000"/>
                  </a:schemeClr>
                </a:solidFill>
              </a:rPr>
              <a:t>Janvier 2020</a:t>
            </a:r>
          </a:p>
        </p:txBody>
      </p:sp>
      <p:sp>
        <p:nvSpPr>
          <p:cNvPr id="31" name="ZoneTexte 30"/>
          <p:cNvSpPr txBox="1"/>
          <p:nvPr/>
        </p:nvSpPr>
        <p:spPr>
          <a:xfrm>
            <a:off x="4472129" y="3786733"/>
            <a:ext cx="1557161" cy="276999"/>
          </a:xfrm>
          <a:prstGeom prst="rect">
            <a:avLst/>
          </a:prstGeom>
          <a:noFill/>
        </p:spPr>
        <p:txBody>
          <a:bodyPr wrap="square" rtlCol="0">
            <a:spAutoFit/>
          </a:bodyPr>
          <a:lstStyle>
            <a:defPPr>
              <a:defRPr lang="fr-FR"/>
            </a:defPPr>
            <a:lvl1pPr algn="ctr">
              <a:defRPr sz="1200">
                <a:solidFill>
                  <a:schemeClr val="tx1">
                    <a:lumMod val="65000"/>
                    <a:lumOff val="35000"/>
                  </a:schemeClr>
                </a:solidFill>
              </a:defRPr>
            </a:lvl1pPr>
          </a:lstStyle>
          <a:p>
            <a:r>
              <a:rPr lang="fr-FR" dirty="0">
                <a:solidFill>
                  <a:schemeClr val="tx1">
                    <a:lumMod val="50000"/>
                    <a:lumOff val="50000"/>
                  </a:schemeClr>
                </a:solidFill>
              </a:rPr>
              <a:t>Septembre 2019</a:t>
            </a:r>
          </a:p>
        </p:txBody>
      </p:sp>
      <p:sp>
        <p:nvSpPr>
          <p:cNvPr id="2" name="Espace réservé du numéro de diapositive 1"/>
          <p:cNvSpPr>
            <a:spLocks noGrp="1"/>
          </p:cNvSpPr>
          <p:nvPr>
            <p:ph type="sldNum" sz="quarter" idx="12"/>
          </p:nvPr>
        </p:nvSpPr>
        <p:spPr/>
        <p:txBody>
          <a:bodyPr/>
          <a:lstStyle/>
          <a:p>
            <a:fld id="{8A2CB29A-4DED-455A-A5B0-DD1BF471A2D4}" type="slidenum">
              <a:rPr lang="fr-FR" smtClean="0">
                <a:solidFill>
                  <a:schemeClr val="tx1"/>
                </a:solidFill>
              </a:rPr>
              <a:pPr/>
              <a:t>21</a:t>
            </a:fld>
            <a:endParaRPr lang="fr-FR">
              <a:solidFill>
                <a:schemeClr val="tx1"/>
              </a:solidFill>
            </a:endParaRPr>
          </a:p>
        </p:txBody>
      </p:sp>
      <p:sp>
        <p:nvSpPr>
          <p:cNvPr id="34" name="Rectangle 33"/>
          <p:cNvSpPr/>
          <p:nvPr/>
        </p:nvSpPr>
        <p:spPr>
          <a:xfrm>
            <a:off x="-35168" y="0"/>
            <a:ext cx="37806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ZoneTexte 34"/>
          <p:cNvSpPr txBox="1"/>
          <p:nvPr/>
        </p:nvSpPr>
        <p:spPr>
          <a:xfrm rot="16200000">
            <a:off x="-3020106" y="3509229"/>
            <a:ext cx="6330430" cy="261610"/>
          </a:xfrm>
          <a:prstGeom prst="rect">
            <a:avLst/>
          </a:prstGeom>
          <a:noFill/>
        </p:spPr>
        <p:txBody>
          <a:bodyPr wrap="square" rtlCol="0">
            <a:spAutoFit/>
          </a:bodyPr>
          <a:lstStyle/>
          <a:p>
            <a:r>
              <a:rPr lang="fr-FR" sz="1100" b="1" dirty="0">
                <a:solidFill>
                  <a:schemeClr val="bg1"/>
                </a:solidFill>
              </a:rPr>
              <a:t>Orientation 4 : Franchir un cap en matière de santé / soin</a:t>
            </a:r>
          </a:p>
        </p:txBody>
      </p:sp>
      <p:sp>
        <p:nvSpPr>
          <p:cNvPr id="30" name="ZoneTexte 29"/>
          <p:cNvSpPr txBox="1"/>
          <p:nvPr/>
        </p:nvSpPr>
        <p:spPr>
          <a:xfrm>
            <a:off x="390251" y="2091419"/>
            <a:ext cx="2794397" cy="1569660"/>
          </a:xfrm>
          <a:prstGeom prst="rect">
            <a:avLst/>
          </a:prstGeom>
          <a:solidFill>
            <a:schemeClr val="accent4">
              <a:lumMod val="20000"/>
              <a:lumOff val="80000"/>
            </a:schemeClr>
          </a:solidFill>
        </p:spPr>
        <p:txBody>
          <a:bodyPr wrap="square" rtlCol="0">
            <a:spAutoFit/>
          </a:bodyPr>
          <a:lstStyle/>
          <a:p>
            <a:r>
              <a:rPr lang="fr-FR" sz="1600" dirty="0"/>
              <a:t>3 / Pilotage</a:t>
            </a:r>
          </a:p>
          <a:p>
            <a:endParaRPr lang="fr-FR" sz="1600" dirty="0"/>
          </a:p>
          <a:p>
            <a:r>
              <a:rPr lang="fr-FR" sz="1600" dirty="0"/>
              <a:t>Coproducteurs</a:t>
            </a:r>
          </a:p>
          <a:p>
            <a:endParaRPr lang="fr-FR" sz="1600" dirty="0">
              <a:solidFill>
                <a:srgbClr val="E7E6E6">
                  <a:lumMod val="50000"/>
                </a:srgbClr>
              </a:solidFill>
            </a:endParaRPr>
          </a:p>
          <a:p>
            <a:endParaRPr lang="fr-FR" sz="1600" dirty="0">
              <a:solidFill>
                <a:srgbClr val="E7E6E6">
                  <a:lumMod val="50000"/>
                </a:srgbClr>
              </a:solidFill>
            </a:endParaRPr>
          </a:p>
          <a:p>
            <a:endParaRPr lang="fr-FR" sz="1600" dirty="0">
              <a:solidFill>
                <a:srgbClr val="E7E6E6">
                  <a:lumMod val="50000"/>
                </a:srgbClr>
              </a:solidFill>
            </a:endParaRPr>
          </a:p>
        </p:txBody>
      </p:sp>
      <p:pic>
        <p:nvPicPr>
          <p:cNvPr id="32" name="Image 31">
            <a:extLst>
              <a:ext uri="{FF2B5EF4-FFF2-40B4-BE49-F238E27FC236}">
                <a16:creationId xmlns:a16="http://schemas.microsoft.com/office/drawing/2014/main" id="{C014FA63-A3E9-4F84-A762-E0CB68CF35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3709" y="2891484"/>
            <a:ext cx="512479" cy="737349"/>
          </a:xfrm>
          <a:prstGeom prst="rect">
            <a:avLst/>
          </a:prstGeom>
        </p:spPr>
      </p:pic>
      <p:pic>
        <p:nvPicPr>
          <p:cNvPr id="36" name="Image 35">
            <a:extLst>
              <a:ext uri="{FF2B5EF4-FFF2-40B4-BE49-F238E27FC236}">
                <a16:creationId xmlns:a16="http://schemas.microsoft.com/office/drawing/2014/main" id="{86DC73AA-D24C-46DF-B3D4-3DFF83E2DA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7937" y="2867265"/>
            <a:ext cx="861960" cy="785786"/>
          </a:xfrm>
          <a:prstGeom prst="rect">
            <a:avLst/>
          </a:prstGeom>
        </p:spPr>
      </p:pic>
      <p:pic>
        <p:nvPicPr>
          <p:cNvPr id="37" name="Image 36">
            <a:extLst>
              <a:ext uri="{FF2B5EF4-FFF2-40B4-BE49-F238E27FC236}">
                <a16:creationId xmlns:a16="http://schemas.microsoft.com/office/drawing/2014/main" id="{684A8603-0BB7-496E-933B-0A0A6A9A090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47598" y="2874261"/>
            <a:ext cx="645537" cy="815071"/>
          </a:xfrm>
          <a:prstGeom prst="rect">
            <a:avLst/>
          </a:prstGeom>
        </p:spPr>
      </p:pic>
      <p:pic>
        <p:nvPicPr>
          <p:cNvPr id="39" name="Image 3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13386" y="2154013"/>
            <a:ext cx="1327769" cy="609198"/>
          </a:xfrm>
          <a:prstGeom prst="rect">
            <a:avLst/>
          </a:prstGeom>
        </p:spPr>
      </p:pic>
    </p:spTree>
    <p:extLst>
      <p:ext uri="{BB962C8B-B14F-4D97-AF65-F5344CB8AC3E}">
        <p14:creationId xmlns:p14="http://schemas.microsoft.com/office/powerpoint/2010/main" val="31556230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a:xfrm>
            <a:off x="6711341" y="6356351"/>
            <a:ext cx="2057400" cy="365125"/>
          </a:xfrm>
        </p:spPr>
        <p:txBody>
          <a:bodyPr/>
          <a:lstStyle/>
          <a:p>
            <a:fld id="{8A2CB29A-4DED-455A-A5B0-DD1BF471A2D4}" type="slidenum">
              <a:rPr lang="fr-FR" smtClean="0">
                <a:solidFill>
                  <a:schemeClr val="tx1"/>
                </a:solidFill>
              </a:rPr>
              <a:pPr/>
              <a:t>22</a:t>
            </a:fld>
            <a:endParaRPr lang="fr-FR" dirty="0">
              <a:solidFill>
                <a:schemeClr val="tx1"/>
              </a:solidFill>
            </a:endParaRPr>
          </a:p>
        </p:txBody>
      </p:sp>
      <p:sp>
        <p:nvSpPr>
          <p:cNvPr id="56" name="ZoneTexte 55"/>
          <p:cNvSpPr txBox="1"/>
          <p:nvPr/>
        </p:nvSpPr>
        <p:spPr>
          <a:xfrm>
            <a:off x="491518" y="257175"/>
            <a:ext cx="8391524" cy="307777"/>
          </a:xfrm>
          <a:prstGeom prst="rect">
            <a:avLst/>
          </a:prstGeom>
          <a:solidFill>
            <a:schemeClr val="accent2"/>
          </a:solidFill>
          <a:ln>
            <a:solidFill>
              <a:schemeClr val="accent2"/>
            </a:solidFill>
          </a:ln>
        </p:spPr>
        <p:txBody>
          <a:bodyPr wrap="square" rtlCol="0">
            <a:spAutoFit/>
          </a:bodyPr>
          <a:lstStyle/>
          <a:p>
            <a:r>
              <a:rPr lang="fr-FR" sz="1400" dirty="0">
                <a:solidFill>
                  <a:schemeClr val="bg1"/>
                </a:solidFill>
              </a:rPr>
              <a:t>Partager une position commune sur la cartographie optimale de l’offre de santé du point de vue hospitalier</a:t>
            </a:r>
          </a:p>
        </p:txBody>
      </p:sp>
      <p:sp>
        <p:nvSpPr>
          <p:cNvPr id="63" name="ZoneTexte 62"/>
          <p:cNvSpPr txBox="1"/>
          <p:nvPr/>
        </p:nvSpPr>
        <p:spPr>
          <a:xfrm>
            <a:off x="462942" y="733426"/>
            <a:ext cx="2876549" cy="1600438"/>
          </a:xfrm>
          <a:prstGeom prst="rect">
            <a:avLst/>
          </a:prstGeom>
          <a:solidFill>
            <a:schemeClr val="bg1">
              <a:lumMod val="95000"/>
            </a:schemeClr>
          </a:solidFill>
        </p:spPr>
        <p:txBody>
          <a:bodyPr wrap="square" rtlCol="0">
            <a:spAutoFit/>
          </a:bodyPr>
          <a:lstStyle/>
          <a:p>
            <a:r>
              <a:rPr lang="fr-FR" sz="1600" dirty="0"/>
              <a:t>1 / Objectifs</a:t>
            </a:r>
          </a:p>
          <a:p>
            <a:pPr>
              <a:spcAft>
                <a:spcPts val="600"/>
              </a:spcAft>
            </a:pPr>
            <a:r>
              <a:rPr lang="fr-FR" sz="1200" dirty="0">
                <a:solidFill>
                  <a:schemeClr val="tx1">
                    <a:lumMod val="50000"/>
                    <a:lumOff val="50000"/>
                  </a:schemeClr>
                </a:solidFill>
              </a:rPr>
              <a:t>Associer les EPCI, les établissements privés et publics de santé.</a:t>
            </a:r>
          </a:p>
          <a:p>
            <a:pPr>
              <a:spcAft>
                <a:spcPts val="600"/>
              </a:spcAft>
            </a:pPr>
            <a:r>
              <a:rPr lang="fr-FR" sz="1200" dirty="0">
                <a:solidFill>
                  <a:schemeClr val="tx1">
                    <a:lumMod val="50000"/>
                    <a:lumOff val="50000"/>
                  </a:schemeClr>
                </a:solidFill>
              </a:rPr>
              <a:t>Soutenir le Groupement Hospitalier Territorial Rance Emeraude.</a:t>
            </a:r>
          </a:p>
          <a:p>
            <a:pPr>
              <a:spcAft>
                <a:spcPts val="600"/>
              </a:spcAft>
            </a:pPr>
            <a:r>
              <a:rPr lang="fr-FR" sz="1200" dirty="0">
                <a:solidFill>
                  <a:schemeClr val="tx1">
                    <a:lumMod val="50000"/>
                    <a:lumOff val="50000"/>
                  </a:schemeClr>
                </a:solidFill>
              </a:rPr>
              <a:t>Construire et partager une vision commune sur le déploiement de l’offre hospitalière.</a:t>
            </a:r>
          </a:p>
        </p:txBody>
      </p:sp>
      <p:cxnSp>
        <p:nvCxnSpPr>
          <p:cNvPr id="65" name="Connecteur droit 64"/>
          <p:cNvCxnSpPr/>
          <p:nvPr/>
        </p:nvCxnSpPr>
        <p:spPr>
          <a:xfrm flipV="1">
            <a:off x="714710" y="4607245"/>
            <a:ext cx="7882581" cy="31776"/>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66" name="Triangle isocèle 65"/>
          <p:cNvSpPr/>
          <p:nvPr/>
        </p:nvSpPr>
        <p:spPr>
          <a:xfrm rot="5400000">
            <a:off x="8528042" y="4390487"/>
            <a:ext cx="362464" cy="395416"/>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7" name="Rectangle 66"/>
          <p:cNvSpPr/>
          <p:nvPr/>
        </p:nvSpPr>
        <p:spPr>
          <a:xfrm>
            <a:off x="1458690" y="4415460"/>
            <a:ext cx="57665" cy="28832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9" name="Rectangle 68"/>
          <p:cNvSpPr/>
          <p:nvPr/>
        </p:nvSpPr>
        <p:spPr>
          <a:xfrm>
            <a:off x="3239994" y="4474691"/>
            <a:ext cx="57665" cy="28832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0" name="Rectangle 69"/>
          <p:cNvSpPr/>
          <p:nvPr/>
        </p:nvSpPr>
        <p:spPr>
          <a:xfrm>
            <a:off x="4775312" y="4474691"/>
            <a:ext cx="57665" cy="28832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2" name="Rectangle 81"/>
          <p:cNvSpPr/>
          <p:nvPr/>
        </p:nvSpPr>
        <p:spPr>
          <a:xfrm>
            <a:off x="7925905" y="4444035"/>
            <a:ext cx="57665" cy="28832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 name="ZoneTexte 32"/>
          <p:cNvSpPr txBox="1"/>
          <p:nvPr/>
        </p:nvSpPr>
        <p:spPr>
          <a:xfrm>
            <a:off x="3663341" y="723899"/>
            <a:ext cx="5219701" cy="2923877"/>
          </a:xfrm>
          <a:prstGeom prst="rect">
            <a:avLst/>
          </a:prstGeom>
          <a:solidFill>
            <a:schemeClr val="accent4">
              <a:lumMod val="20000"/>
              <a:lumOff val="80000"/>
            </a:schemeClr>
          </a:solidFill>
        </p:spPr>
        <p:txBody>
          <a:bodyPr wrap="square" rtlCol="0">
            <a:spAutoFit/>
          </a:bodyPr>
          <a:lstStyle/>
          <a:p>
            <a:r>
              <a:rPr lang="fr-FR" sz="1600" dirty="0"/>
              <a:t>2 / Description</a:t>
            </a:r>
          </a:p>
          <a:p>
            <a:r>
              <a:rPr lang="fr-FR" sz="1200" dirty="0">
                <a:solidFill>
                  <a:schemeClr val="tx1">
                    <a:lumMod val="50000"/>
                    <a:lumOff val="50000"/>
                  </a:schemeClr>
                </a:solidFill>
              </a:rPr>
              <a:t>Le Pays de Saint-Malo et le Pays de Dinan appartiennent au même territoire de santé ARS (Territoire n°6). Il comprend le </a:t>
            </a:r>
            <a:r>
              <a:rPr lang="fr-FR" sz="1200" b="1" dirty="0">
                <a:solidFill>
                  <a:schemeClr val="tx1">
                    <a:lumMod val="50000"/>
                    <a:lumOff val="50000"/>
                  </a:schemeClr>
                </a:solidFill>
              </a:rPr>
              <a:t>GHT Rance Emeraude </a:t>
            </a:r>
            <a:r>
              <a:rPr lang="fr-FR" sz="1200" dirty="0">
                <a:solidFill>
                  <a:schemeClr val="tx1">
                    <a:lumMod val="50000"/>
                    <a:lumOff val="50000"/>
                  </a:schemeClr>
                </a:solidFill>
              </a:rPr>
              <a:t>(les centres hospitaliers de Saint-Malo, Dinan et Cancale) ainsi que plusieurs établissements privés (Polyclinique de la Rance, Clinique de la Côte d’Emeraude). </a:t>
            </a:r>
          </a:p>
          <a:p>
            <a:endParaRPr lang="fr-FR" sz="1200" dirty="0">
              <a:solidFill>
                <a:schemeClr val="tx1">
                  <a:lumMod val="50000"/>
                  <a:lumOff val="50000"/>
                </a:schemeClr>
              </a:solidFill>
            </a:endParaRPr>
          </a:p>
          <a:p>
            <a:r>
              <a:rPr lang="fr-FR" sz="1200" dirty="0">
                <a:solidFill>
                  <a:schemeClr val="tx1">
                    <a:lumMod val="50000"/>
                    <a:lumOff val="50000"/>
                  </a:schemeClr>
                </a:solidFill>
              </a:rPr>
              <a:t>Il s’agirait pour les acteurs des différents EPCI du pays, </a:t>
            </a:r>
            <a:r>
              <a:rPr lang="fr-FR" sz="1200" b="1" dirty="0">
                <a:solidFill>
                  <a:schemeClr val="tx1">
                    <a:lumMod val="50000"/>
                    <a:lumOff val="50000"/>
                  </a:schemeClr>
                </a:solidFill>
              </a:rPr>
              <a:t>d’affirmer</a:t>
            </a:r>
            <a:r>
              <a:rPr lang="fr-FR" sz="1200" dirty="0">
                <a:solidFill>
                  <a:schemeClr val="tx1">
                    <a:lumMod val="50000"/>
                    <a:lumOff val="50000"/>
                  </a:schemeClr>
                </a:solidFill>
              </a:rPr>
              <a:t> </a:t>
            </a:r>
            <a:r>
              <a:rPr lang="fr-FR" sz="1200" b="1" dirty="0">
                <a:solidFill>
                  <a:schemeClr val="tx1">
                    <a:lumMod val="50000"/>
                    <a:lumOff val="50000"/>
                  </a:schemeClr>
                </a:solidFill>
              </a:rPr>
              <a:t>un positionnement stratégique, </a:t>
            </a:r>
            <a:r>
              <a:rPr lang="fr-FR" sz="1200" dirty="0">
                <a:solidFill>
                  <a:schemeClr val="tx1">
                    <a:lumMod val="50000"/>
                    <a:lumOff val="50000"/>
                  </a:schemeClr>
                </a:solidFill>
              </a:rPr>
              <a:t>pour soutenir le Groupement Hospitalier Territorial, en tentant de définir un meilleur déploiement de l’offre, en prenant en compte l’offre privée, la territorialisation de la demande, la localisation d’acteurs comme SOS Médecins, ...   </a:t>
            </a:r>
          </a:p>
          <a:p>
            <a:r>
              <a:rPr lang="fr-FR" sz="1200" dirty="0">
                <a:solidFill>
                  <a:schemeClr val="tx1">
                    <a:lumMod val="50000"/>
                    <a:lumOff val="50000"/>
                  </a:schemeClr>
                </a:solidFill>
              </a:rPr>
              <a:t>Pour cela, il s’agit de réaliser un diagnostic et une cartographie de l’offre de santé. </a:t>
            </a:r>
          </a:p>
          <a:p>
            <a:endParaRPr lang="fr-FR" sz="1200" dirty="0">
              <a:solidFill>
                <a:srgbClr val="7F7F7F"/>
              </a:solidFill>
            </a:endParaRPr>
          </a:p>
          <a:p>
            <a:r>
              <a:rPr lang="fr-FR" sz="1200" dirty="0">
                <a:solidFill>
                  <a:srgbClr val="7F7F7F"/>
                </a:solidFill>
              </a:rPr>
              <a:t>Cette action pourra se faire en association Dinan Agglomération.</a:t>
            </a:r>
          </a:p>
        </p:txBody>
      </p:sp>
      <p:cxnSp>
        <p:nvCxnSpPr>
          <p:cNvPr id="22" name="Connecteur droit 21"/>
          <p:cNvCxnSpPr/>
          <p:nvPr/>
        </p:nvCxnSpPr>
        <p:spPr>
          <a:xfrm flipH="1">
            <a:off x="0" y="-9525"/>
            <a:ext cx="36576" cy="6867525"/>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a:off x="9107424" y="-9525"/>
            <a:ext cx="36576" cy="6867525"/>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a:off x="36576" y="27051"/>
            <a:ext cx="9107424"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a:off x="36576" y="6858000"/>
            <a:ext cx="9107424"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1458690" y="4444035"/>
            <a:ext cx="57665" cy="28832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p:cNvSpPr txBox="1"/>
          <p:nvPr/>
        </p:nvSpPr>
        <p:spPr>
          <a:xfrm>
            <a:off x="664155" y="4937145"/>
            <a:ext cx="1560912" cy="1200329"/>
          </a:xfrm>
          <a:prstGeom prst="rect">
            <a:avLst/>
          </a:prstGeom>
          <a:solidFill>
            <a:schemeClr val="bg1">
              <a:lumMod val="95000"/>
            </a:schemeClr>
          </a:solidFill>
        </p:spPr>
        <p:txBody>
          <a:bodyPr wrap="square" rtlCol="0">
            <a:spAutoFit/>
          </a:bodyPr>
          <a:lstStyle/>
          <a:p>
            <a:pPr algn="ctr"/>
            <a:r>
              <a:rPr lang="fr-FR" sz="1200" dirty="0">
                <a:solidFill>
                  <a:schemeClr val="tx1">
                    <a:lumMod val="50000"/>
                    <a:lumOff val="50000"/>
                  </a:schemeClr>
                </a:solidFill>
              </a:rPr>
              <a:t>Réunion de coordination et état des lieux des établissements existants, publics et privés</a:t>
            </a:r>
          </a:p>
        </p:txBody>
      </p:sp>
      <p:sp>
        <p:nvSpPr>
          <p:cNvPr id="19" name="ZoneTexte 18"/>
          <p:cNvSpPr txBox="1"/>
          <p:nvPr/>
        </p:nvSpPr>
        <p:spPr>
          <a:xfrm>
            <a:off x="2444582" y="4921982"/>
            <a:ext cx="1598875" cy="1754326"/>
          </a:xfrm>
          <a:prstGeom prst="rect">
            <a:avLst/>
          </a:prstGeom>
          <a:solidFill>
            <a:schemeClr val="bg1">
              <a:lumMod val="95000"/>
            </a:schemeClr>
          </a:solidFill>
        </p:spPr>
        <p:txBody>
          <a:bodyPr wrap="square" rtlCol="0">
            <a:spAutoFit/>
          </a:bodyPr>
          <a:lstStyle/>
          <a:p>
            <a:pPr algn="ctr"/>
            <a:r>
              <a:rPr lang="fr-FR" sz="1200" dirty="0">
                <a:solidFill>
                  <a:schemeClr val="tx1">
                    <a:lumMod val="50000"/>
                    <a:lumOff val="50000"/>
                  </a:schemeClr>
                </a:solidFill>
              </a:rPr>
              <a:t>Rédaction d’un CCTP pour trouver un prestataire en charge </a:t>
            </a:r>
            <a:r>
              <a:rPr lang="fr-FR" sz="1200" b="1" dirty="0">
                <a:solidFill>
                  <a:schemeClr val="tx1">
                    <a:lumMod val="50000"/>
                    <a:lumOff val="50000"/>
                  </a:schemeClr>
                </a:solidFill>
              </a:rPr>
              <a:t>d’élaborer le diagnostic et la cartographie de l’offre de santé</a:t>
            </a:r>
          </a:p>
          <a:p>
            <a:pPr algn="ctr"/>
            <a:r>
              <a:rPr lang="fr-FR" sz="1200" dirty="0">
                <a:solidFill>
                  <a:schemeClr val="tx1">
                    <a:lumMod val="50000"/>
                    <a:lumOff val="50000"/>
                  </a:schemeClr>
                </a:solidFill>
              </a:rPr>
              <a:t>En association avec le  CODESEN</a:t>
            </a:r>
          </a:p>
        </p:txBody>
      </p:sp>
      <p:sp>
        <p:nvSpPr>
          <p:cNvPr id="20" name="ZoneTexte 19"/>
          <p:cNvSpPr txBox="1"/>
          <p:nvPr/>
        </p:nvSpPr>
        <p:spPr>
          <a:xfrm>
            <a:off x="5682949" y="5022725"/>
            <a:ext cx="1404876" cy="830997"/>
          </a:xfrm>
          <a:prstGeom prst="rect">
            <a:avLst/>
          </a:prstGeom>
          <a:solidFill>
            <a:schemeClr val="bg1">
              <a:lumMod val="95000"/>
            </a:schemeClr>
          </a:solidFill>
        </p:spPr>
        <p:txBody>
          <a:bodyPr wrap="square" rtlCol="0">
            <a:spAutoFit/>
          </a:bodyPr>
          <a:lstStyle/>
          <a:p>
            <a:pPr algn="ctr"/>
            <a:r>
              <a:rPr lang="fr-FR" sz="1200" dirty="0">
                <a:solidFill>
                  <a:schemeClr val="tx1">
                    <a:lumMod val="50000"/>
                    <a:lumOff val="50000"/>
                  </a:schemeClr>
                </a:solidFill>
              </a:rPr>
              <a:t>Animer un débat avec les élus et le GHT pour produire la stratégie</a:t>
            </a:r>
          </a:p>
        </p:txBody>
      </p:sp>
      <p:sp>
        <p:nvSpPr>
          <p:cNvPr id="26" name="ZoneTexte 25"/>
          <p:cNvSpPr txBox="1"/>
          <p:nvPr/>
        </p:nvSpPr>
        <p:spPr>
          <a:xfrm>
            <a:off x="4340942" y="4989541"/>
            <a:ext cx="984070" cy="1200329"/>
          </a:xfrm>
          <a:prstGeom prst="rect">
            <a:avLst/>
          </a:prstGeom>
          <a:solidFill>
            <a:schemeClr val="bg1">
              <a:lumMod val="95000"/>
            </a:schemeClr>
          </a:solidFill>
        </p:spPr>
        <p:txBody>
          <a:bodyPr wrap="square" rtlCol="0">
            <a:spAutoFit/>
          </a:bodyPr>
          <a:lstStyle/>
          <a:p>
            <a:pPr algn="ctr"/>
            <a:r>
              <a:rPr lang="fr-FR" sz="1200" dirty="0">
                <a:solidFill>
                  <a:schemeClr val="tx1">
                    <a:lumMod val="50000"/>
                    <a:lumOff val="50000"/>
                  </a:schemeClr>
                </a:solidFill>
              </a:rPr>
              <a:t>Sélection du </a:t>
            </a:r>
            <a:r>
              <a:rPr lang="fr-FR" sz="1200" dirty="0">
                <a:solidFill>
                  <a:schemeClr val="bg1">
                    <a:lumMod val="50000"/>
                  </a:schemeClr>
                </a:solidFill>
              </a:rPr>
              <a:t>prestataire et réalisation de la cartographie</a:t>
            </a:r>
          </a:p>
        </p:txBody>
      </p:sp>
      <p:sp>
        <p:nvSpPr>
          <p:cNvPr id="29" name="ZoneTexte 28"/>
          <p:cNvSpPr txBox="1"/>
          <p:nvPr/>
        </p:nvSpPr>
        <p:spPr>
          <a:xfrm>
            <a:off x="7315357" y="5043150"/>
            <a:ext cx="1404876" cy="646331"/>
          </a:xfrm>
          <a:prstGeom prst="rect">
            <a:avLst/>
          </a:prstGeom>
          <a:solidFill>
            <a:schemeClr val="bg1">
              <a:lumMod val="95000"/>
            </a:schemeClr>
          </a:solidFill>
        </p:spPr>
        <p:txBody>
          <a:bodyPr wrap="square" rtlCol="0">
            <a:spAutoFit/>
          </a:bodyPr>
          <a:lstStyle/>
          <a:p>
            <a:pPr algn="ctr"/>
            <a:r>
              <a:rPr lang="fr-FR" sz="1200" dirty="0">
                <a:solidFill>
                  <a:schemeClr val="tx1">
                    <a:lumMod val="50000"/>
                    <a:lumOff val="50000"/>
                  </a:schemeClr>
                </a:solidFill>
              </a:rPr>
              <a:t>Partage de la stratégie avec les services de </a:t>
            </a:r>
            <a:r>
              <a:rPr lang="fr-FR" sz="1200" b="1" dirty="0">
                <a:solidFill>
                  <a:schemeClr val="tx1">
                    <a:lumMod val="50000"/>
                    <a:lumOff val="50000"/>
                  </a:schemeClr>
                </a:solidFill>
              </a:rPr>
              <a:t>l’ARS</a:t>
            </a:r>
          </a:p>
        </p:txBody>
      </p:sp>
      <p:sp>
        <p:nvSpPr>
          <p:cNvPr id="30" name="Rectangle 29"/>
          <p:cNvSpPr/>
          <p:nvPr/>
        </p:nvSpPr>
        <p:spPr>
          <a:xfrm>
            <a:off x="6356554" y="4452229"/>
            <a:ext cx="57665" cy="28832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1" name="ZoneTexte 30"/>
          <p:cNvSpPr txBox="1"/>
          <p:nvPr/>
        </p:nvSpPr>
        <p:spPr>
          <a:xfrm>
            <a:off x="845526" y="3758575"/>
            <a:ext cx="1226328" cy="461665"/>
          </a:xfrm>
          <a:prstGeom prst="rect">
            <a:avLst/>
          </a:prstGeom>
          <a:noFill/>
        </p:spPr>
        <p:txBody>
          <a:bodyPr wrap="square" rtlCol="0">
            <a:spAutoFit/>
          </a:bodyPr>
          <a:lstStyle/>
          <a:p>
            <a:pPr algn="ctr"/>
            <a:r>
              <a:rPr lang="fr-FR" sz="1200" dirty="0">
                <a:solidFill>
                  <a:schemeClr val="tx1">
                    <a:lumMod val="50000"/>
                    <a:lumOff val="50000"/>
                  </a:schemeClr>
                </a:solidFill>
              </a:rPr>
              <a:t> </a:t>
            </a:r>
          </a:p>
          <a:p>
            <a:pPr algn="ctr"/>
            <a:r>
              <a:rPr lang="fr-FR" sz="1200" dirty="0">
                <a:solidFill>
                  <a:schemeClr val="tx1">
                    <a:lumMod val="50000"/>
                    <a:lumOff val="50000"/>
                  </a:schemeClr>
                </a:solidFill>
              </a:rPr>
              <a:t>Janvier 2019</a:t>
            </a:r>
          </a:p>
        </p:txBody>
      </p:sp>
      <p:sp>
        <p:nvSpPr>
          <p:cNvPr id="32" name="ZoneTexte 31"/>
          <p:cNvSpPr txBox="1"/>
          <p:nvPr/>
        </p:nvSpPr>
        <p:spPr>
          <a:xfrm>
            <a:off x="2796641" y="3918779"/>
            <a:ext cx="1032822" cy="461665"/>
          </a:xfrm>
          <a:prstGeom prst="rect">
            <a:avLst/>
          </a:prstGeom>
          <a:noFill/>
        </p:spPr>
        <p:txBody>
          <a:bodyPr wrap="square" rtlCol="0">
            <a:spAutoFit/>
          </a:bodyPr>
          <a:lstStyle/>
          <a:p>
            <a:pPr algn="ctr"/>
            <a:r>
              <a:rPr lang="fr-FR" sz="1200" dirty="0">
                <a:solidFill>
                  <a:schemeClr val="tx1">
                    <a:lumMod val="50000"/>
                    <a:lumOff val="50000"/>
                  </a:schemeClr>
                </a:solidFill>
              </a:rPr>
              <a:t>Février mars 2019</a:t>
            </a:r>
          </a:p>
        </p:txBody>
      </p:sp>
      <p:sp>
        <p:nvSpPr>
          <p:cNvPr id="34" name="ZoneTexte 33"/>
          <p:cNvSpPr txBox="1"/>
          <p:nvPr/>
        </p:nvSpPr>
        <p:spPr>
          <a:xfrm>
            <a:off x="5973525" y="3924733"/>
            <a:ext cx="1028535" cy="276999"/>
          </a:xfrm>
          <a:prstGeom prst="rect">
            <a:avLst/>
          </a:prstGeom>
          <a:noFill/>
        </p:spPr>
        <p:txBody>
          <a:bodyPr wrap="square" rtlCol="0">
            <a:spAutoFit/>
          </a:bodyPr>
          <a:lstStyle/>
          <a:p>
            <a:pPr algn="ctr"/>
            <a:r>
              <a:rPr lang="fr-FR" sz="1200" dirty="0">
                <a:solidFill>
                  <a:schemeClr val="tx1">
                    <a:lumMod val="50000"/>
                    <a:lumOff val="50000"/>
                  </a:schemeClr>
                </a:solidFill>
              </a:rPr>
              <a:t>Février 2020</a:t>
            </a:r>
          </a:p>
        </p:txBody>
      </p:sp>
      <p:sp>
        <p:nvSpPr>
          <p:cNvPr id="35" name="ZoneTexte 34"/>
          <p:cNvSpPr txBox="1"/>
          <p:nvPr/>
        </p:nvSpPr>
        <p:spPr>
          <a:xfrm>
            <a:off x="4456139" y="3943241"/>
            <a:ext cx="913074" cy="461665"/>
          </a:xfrm>
          <a:prstGeom prst="rect">
            <a:avLst/>
          </a:prstGeom>
          <a:noFill/>
        </p:spPr>
        <p:txBody>
          <a:bodyPr wrap="square" rtlCol="0">
            <a:spAutoFit/>
          </a:bodyPr>
          <a:lstStyle/>
          <a:p>
            <a:pPr algn="ctr"/>
            <a:r>
              <a:rPr lang="fr-FR" sz="1200" dirty="0">
                <a:solidFill>
                  <a:schemeClr val="tx1">
                    <a:lumMod val="50000"/>
                    <a:lumOff val="50000"/>
                  </a:schemeClr>
                </a:solidFill>
              </a:rPr>
              <a:t>Septembre2019</a:t>
            </a:r>
          </a:p>
        </p:txBody>
      </p:sp>
      <p:sp>
        <p:nvSpPr>
          <p:cNvPr id="36" name="ZoneTexte 35"/>
          <p:cNvSpPr txBox="1"/>
          <p:nvPr/>
        </p:nvSpPr>
        <p:spPr>
          <a:xfrm>
            <a:off x="7561258" y="3918779"/>
            <a:ext cx="913074" cy="276999"/>
          </a:xfrm>
          <a:prstGeom prst="rect">
            <a:avLst/>
          </a:prstGeom>
          <a:noFill/>
        </p:spPr>
        <p:txBody>
          <a:bodyPr wrap="square" rtlCol="0">
            <a:spAutoFit/>
          </a:bodyPr>
          <a:lstStyle/>
          <a:p>
            <a:pPr algn="ctr"/>
            <a:r>
              <a:rPr lang="fr-FR" sz="1200" dirty="0">
                <a:solidFill>
                  <a:schemeClr val="tx1">
                    <a:lumMod val="50000"/>
                    <a:lumOff val="50000"/>
                  </a:schemeClr>
                </a:solidFill>
              </a:rPr>
              <a:t>Avril 2020</a:t>
            </a:r>
          </a:p>
        </p:txBody>
      </p:sp>
      <p:sp>
        <p:nvSpPr>
          <p:cNvPr id="28" name="Rectangle 27"/>
          <p:cNvSpPr/>
          <p:nvPr/>
        </p:nvSpPr>
        <p:spPr>
          <a:xfrm>
            <a:off x="-35168" y="0"/>
            <a:ext cx="37806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ZoneTexte 36"/>
          <p:cNvSpPr txBox="1"/>
          <p:nvPr/>
        </p:nvSpPr>
        <p:spPr>
          <a:xfrm rot="16200000">
            <a:off x="-3020106" y="3509229"/>
            <a:ext cx="6330430" cy="261610"/>
          </a:xfrm>
          <a:prstGeom prst="rect">
            <a:avLst/>
          </a:prstGeom>
          <a:noFill/>
        </p:spPr>
        <p:txBody>
          <a:bodyPr wrap="square" rtlCol="0">
            <a:spAutoFit/>
          </a:bodyPr>
          <a:lstStyle/>
          <a:p>
            <a:r>
              <a:rPr lang="fr-FR" sz="1100" b="1" dirty="0">
                <a:solidFill>
                  <a:schemeClr val="bg1"/>
                </a:solidFill>
              </a:rPr>
              <a:t>Orientation 4 : Franchir un cap en matière de santé / soin</a:t>
            </a:r>
          </a:p>
        </p:txBody>
      </p:sp>
      <p:sp>
        <p:nvSpPr>
          <p:cNvPr id="38" name="ZoneTexte 37"/>
          <p:cNvSpPr txBox="1"/>
          <p:nvPr/>
        </p:nvSpPr>
        <p:spPr>
          <a:xfrm>
            <a:off x="490987" y="2317337"/>
            <a:ext cx="2794397" cy="1569660"/>
          </a:xfrm>
          <a:prstGeom prst="rect">
            <a:avLst/>
          </a:prstGeom>
          <a:solidFill>
            <a:schemeClr val="accent4">
              <a:lumMod val="20000"/>
              <a:lumOff val="80000"/>
            </a:schemeClr>
          </a:solidFill>
        </p:spPr>
        <p:txBody>
          <a:bodyPr wrap="square" rtlCol="0">
            <a:spAutoFit/>
          </a:bodyPr>
          <a:lstStyle/>
          <a:p>
            <a:r>
              <a:rPr lang="fr-FR" sz="1600" dirty="0"/>
              <a:t>3 / Pilotage</a:t>
            </a:r>
          </a:p>
          <a:p>
            <a:endParaRPr lang="fr-FR" sz="1600" dirty="0"/>
          </a:p>
          <a:p>
            <a:r>
              <a:rPr lang="fr-FR" sz="1600" dirty="0"/>
              <a:t>Coproducteurs</a:t>
            </a:r>
          </a:p>
          <a:p>
            <a:endParaRPr lang="fr-FR" sz="1600" dirty="0">
              <a:solidFill>
                <a:srgbClr val="E7E6E6">
                  <a:lumMod val="50000"/>
                </a:srgbClr>
              </a:solidFill>
            </a:endParaRPr>
          </a:p>
          <a:p>
            <a:endParaRPr lang="fr-FR" sz="1600" dirty="0">
              <a:solidFill>
                <a:srgbClr val="E7E6E6">
                  <a:lumMod val="50000"/>
                </a:srgbClr>
              </a:solidFill>
            </a:endParaRPr>
          </a:p>
          <a:p>
            <a:endParaRPr lang="fr-FR" sz="1600" dirty="0">
              <a:solidFill>
                <a:srgbClr val="E7E6E6">
                  <a:lumMod val="50000"/>
                </a:srgbClr>
              </a:solidFill>
            </a:endParaRPr>
          </a:p>
        </p:txBody>
      </p:sp>
      <p:pic>
        <p:nvPicPr>
          <p:cNvPr id="40" name="Image 39">
            <a:extLst>
              <a:ext uri="{FF2B5EF4-FFF2-40B4-BE49-F238E27FC236}">
                <a16:creationId xmlns:a16="http://schemas.microsoft.com/office/drawing/2014/main" id="{C014FA63-A3E9-4F84-A762-E0CB68CF35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84445" y="3117402"/>
            <a:ext cx="512479" cy="737349"/>
          </a:xfrm>
          <a:prstGeom prst="rect">
            <a:avLst/>
          </a:prstGeom>
        </p:spPr>
      </p:pic>
      <p:pic>
        <p:nvPicPr>
          <p:cNvPr id="41" name="Image 40">
            <a:extLst>
              <a:ext uri="{FF2B5EF4-FFF2-40B4-BE49-F238E27FC236}">
                <a16:creationId xmlns:a16="http://schemas.microsoft.com/office/drawing/2014/main" id="{86DC73AA-D24C-46DF-B3D4-3DFF83E2DA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673" y="3093183"/>
            <a:ext cx="861960" cy="785786"/>
          </a:xfrm>
          <a:prstGeom prst="rect">
            <a:avLst/>
          </a:prstGeom>
        </p:spPr>
      </p:pic>
      <p:pic>
        <p:nvPicPr>
          <p:cNvPr id="42" name="Image 41">
            <a:extLst>
              <a:ext uri="{FF2B5EF4-FFF2-40B4-BE49-F238E27FC236}">
                <a16:creationId xmlns:a16="http://schemas.microsoft.com/office/drawing/2014/main" id="{684A8603-0BB7-496E-933B-0A0A6A9A090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48334" y="3100179"/>
            <a:ext cx="645537" cy="815071"/>
          </a:xfrm>
          <a:prstGeom prst="rect">
            <a:avLst/>
          </a:prstGeom>
        </p:spPr>
      </p:pic>
      <p:pic>
        <p:nvPicPr>
          <p:cNvPr id="45" name="Image 44"/>
          <p:cNvPicPr/>
          <p:nvPr/>
        </p:nvPicPr>
        <p:blipFill>
          <a:blip r:embed="rId6" cstate="print"/>
          <a:stretch>
            <a:fillRect/>
          </a:stretch>
        </p:blipFill>
        <p:spPr>
          <a:xfrm>
            <a:off x="671794" y="2604439"/>
            <a:ext cx="1296670" cy="269875"/>
          </a:xfrm>
          <a:prstGeom prst="rect">
            <a:avLst/>
          </a:prstGeom>
        </p:spPr>
      </p:pic>
      <p:pic>
        <p:nvPicPr>
          <p:cNvPr id="39" name="Imag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57615" y="2282482"/>
            <a:ext cx="1327769" cy="609198"/>
          </a:xfrm>
          <a:prstGeom prst="rect">
            <a:avLst/>
          </a:prstGeom>
        </p:spPr>
      </p:pic>
    </p:spTree>
    <p:extLst>
      <p:ext uri="{BB962C8B-B14F-4D97-AF65-F5344CB8AC3E}">
        <p14:creationId xmlns:p14="http://schemas.microsoft.com/office/powerpoint/2010/main" val="31556230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8A2CB29A-4DED-455A-A5B0-DD1BF471A2D4}" type="slidenum">
              <a:rPr lang="fr-FR" smtClean="0">
                <a:solidFill>
                  <a:schemeClr val="tx1"/>
                </a:solidFill>
              </a:rPr>
              <a:pPr/>
              <a:t>23</a:t>
            </a:fld>
            <a:endParaRPr lang="fr-FR">
              <a:solidFill>
                <a:schemeClr val="tx1"/>
              </a:solidFill>
            </a:endParaRPr>
          </a:p>
        </p:txBody>
      </p:sp>
      <p:sp>
        <p:nvSpPr>
          <p:cNvPr id="56" name="ZoneTexte 55"/>
          <p:cNvSpPr txBox="1"/>
          <p:nvPr/>
        </p:nvSpPr>
        <p:spPr>
          <a:xfrm>
            <a:off x="495993" y="257175"/>
            <a:ext cx="7048498" cy="307777"/>
          </a:xfrm>
          <a:prstGeom prst="rect">
            <a:avLst/>
          </a:prstGeom>
          <a:solidFill>
            <a:srgbClr val="7030A0"/>
          </a:solidFill>
          <a:ln>
            <a:solidFill>
              <a:srgbClr val="7030A0"/>
            </a:solidFill>
          </a:ln>
        </p:spPr>
        <p:txBody>
          <a:bodyPr wrap="square" rtlCol="0">
            <a:spAutoFit/>
          </a:bodyPr>
          <a:lstStyle/>
          <a:p>
            <a:r>
              <a:rPr lang="fr-FR" sz="1400" dirty="0">
                <a:solidFill>
                  <a:srgbClr val="F4E7FF"/>
                </a:solidFill>
              </a:rPr>
              <a:t>Etudier les potentiels énergétiques locaux</a:t>
            </a:r>
          </a:p>
        </p:txBody>
      </p:sp>
      <p:sp>
        <p:nvSpPr>
          <p:cNvPr id="33" name="ZoneTexte 32"/>
          <p:cNvSpPr txBox="1"/>
          <p:nvPr/>
        </p:nvSpPr>
        <p:spPr>
          <a:xfrm>
            <a:off x="4153593" y="723900"/>
            <a:ext cx="4629150" cy="2369880"/>
          </a:xfrm>
          <a:prstGeom prst="rect">
            <a:avLst/>
          </a:prstGeom>
          <a:solidFill>
            <a:srgbClr val="F4E7FF"/>
          </a:solidFill>
        </p:spPr>
        <p:txBody>
          <a:bodyPr wrap="square" rtlCol="0">
            <a:spAutoFit/>
          </a:bodyPr>
          <a:lstStyle/>
          <a:p>
            <a:r>
              <a:rPr lang="fr-FR" sz="1600" dirty="0"/>
              <a:t>2 / Description</a:t>
            </a:r>
          </a:p>
          <a:p>
            <a:r>
              <a:rPr lang="fr-FR" sz="1200" dirty="0">
                <a:solidFill>
                  <a:schemeClr val="tx1">
                    <a:lumMod val="50000"/>
                    <a:lumOff val="50000"/>
                  </a:schemeClr>
                </a:solidFill>
              </a:rPr>
              <a:t>En matière d’énergie, le territoire est </a:t>
            </a:r>
            <a:r>
              <a:rPr lang="fr-FR" sz="1200" b="1" dirty="0">
                <a:solidFill>
                  <a:schemeClr val="tx1">
                    <a:lumMod val="50000"/>
                    <a:lumOff val="50000"/>
                  </a:schemeClr>
                </a:solidFill>
              </a:rPr>
              <a:t>dépendant</a:t>
            </a:r>
            <a:r>
              <a:rPr lang="fr-FR" sz="1200" dirty="0">
                <a:solidFill>
                  <a:schemeClr val="tx1">
                    <a:lumMod val="50000"/>
                    <a:lumOff val="50000"/>
                  </a:schemeClr>
                </a:solidFill>
              </a:rPr>
              <a:t> de productions extérieures et tributaires des bonnes conditions d’acheminement. La raréfaction et le renchérissement des énergies "traditionnelles" interrogent directement la capacité du territoire à répondre à ses besoins en énergie.  </a:t>
            </a:r>
          </a:p>
          <a:p>
            <a:endParaRPr lang="fr-FR" sz="1200" dirty="0">
              <a:solidFill>
                <a:schemeClr val="tx1">
                  <a:lumMod val="50000"/>
                  <a:lumOff val="50000"/>
                </a:schemeClr>
              </a:solidFill>
            </a:endParaRPr>
          </a:p>
          <a:p>
            <a:r>
              <a:rPr lang="fr-FR" sz="1200" dirty="0">
                <a:solidFill>
                  <a:schemeClr val="tx1">
                    <a:lumMod val="50000"/>
                    <a:lumOff val="50000"/>
                  </a:schemeClr>
                </a:solidFill>
              </a:rPr>
              <a:t>Le territoire dispose d’un </a:t>
            </a:r>
            <a:r>
              <a:rPr lang="fr-FR" sz="1200" b="1" dirty="0">
                <a:solidFill>
                  <a:schemeClr val="tx1">
                    <a:lumMod val="50000"/>
                    <a:lumOff val="50000"/>
                  </a:schemeClr>
                </a:solidFill>
              </a:rPr>
              <a:t>fort potentiel de production </a:t>
            </a:r>
            <a:r>
              <a:rPr lang="fr-FR" sz="1200" dirty="0">
                <a:solidFill>
                  <a:schemeClr val="tx1">
                    <a:lumMod val="50000"/>
                    <a:lumOff val="50000"/>
                  </a:schemeClr>
                </a:solidFill>
              </a:rPr>
              <a:t>d’énergie renouvelable (usine marémotrice, bois énergie, éolien, </a:t>
            </a:r>
            <a:r>
              <a:rPr lang="fr-FR" sz="1200" dirty="0" err="1">
                <a:solidFill>
                  <a:schemeClr val="tx1">
                    <a:lumMod val="50000"/>
                    <a:lumOff val="50000"/>
                  </a:schemeClr>
                </a:solidFill>
              </a:rPr>
              <a:t>hydrolien</a:t>
            </a:r>
            <a:r>
              <a:rPr lang="fr-FR" sz="1200" dirty="0">
                <a:solidFill>
                  <a:schemeClr val="tx1">
                    <a:lumMod val="50000"/>
                    <a:lumOff val="50000"/>
                  </a:schemeClr>
                </a:solidFill>
              </a:rPr>
              <a:t>, méthanisation) à valoriser.  Les 4 EPCI souhaitent donc mener une étude pour identifier les potentiels de production pour demain.</a:t>
            </a:r>
          </a:p>
          <a:p>
            <a:endParaRPr lang="fr-FR" sz="1200" dirty="0">
              <a:solidFill>
                <a:schemeClr val="tx1">
                  <a:lumMod val="50000"/>
                  <a:lumOff val="50000"/>
                </a:schemeClr>
              </a:solidFill>
            </a:endParaRPr>
          </a:p>
        </p:txBody>
      </p:sp>
      <p:cxnSp>
        <p:nvCxnSpPr>
          <p:cNvPr id="26" name="Connecteur droit 25"/>
          <p:cNvCxnSpPr/>
          <p:nvPr/>
        </p:nvCxnSpPr>
        <p:spPr>
          <a:xfrm flipH="1">
            <a:off x="0" y="-9525"/>
            <a:ext cx="36576" cy="6867525"/>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a:off x="9107424" y="-9525"/>
            <a:ext cx="36576" cy="6867525"/>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p:nvCxnSpPr>
        <p:spPr>
          <a:xfrm>
            <a:off x="36576" y="27051"/>
            <a:ext cx="9107424" cy="0"/>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p:nvCxnSpPr>
        <p:spPr>
          <a:xfrm>
            <a:off x="0" y="6858000"/>
            <a:ext cx="9107424" cy="0"/>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sp>
        <p:nvSpPr>
          <p:cNvPr id="34" name="ZoneTexte 33"/>
          <p:cNvSpPr txBox="1"/>
          <p:nvPr/>
        </p:nvSpPr>
        <p:spPr>
          <a:xfrm>
            <a:off x="495993" y="714374"/>
            <a:ext cx="3438524" cy="969496"/>
          </a:xfrm>
          <a:prstGeom prst="rect">
            <a:avLst/>
          </a:prstGeom>
          <a:solidFill>
            <a:schemeClr val="bg1">
              <a:lumMod val="95000"/>
            </a:schemeClr>
          </a:solidFill>
        </p:spPr>
        <p:txBody>
          <a:bodyPr wrap="square" rtlCol="0">
            <a:spAutoFit/>
          </a:bodyPr>
          <a:lstStyle/>
          <a:p>
            <a:r>
              <a:rPr lang="fr-FR" sz="1600" dirty="0"/>
              <a:t>1 / Objectifs : </a:t>
            </a:r>
          </a:p>
          <a:p>
            <a:pPr indent="-171450">
              <a:spcAft>
                <a:spcPts val="600"/>
              </a:spcAft>
            </a:pPr>
            <a:r>
              <a:rPr lang="fr-FR" sz="1200" dirty="0">
                <a:solidFill>
                  <a:schemeClr val="tx1">
                    <a:lumMod val="50000"/>
                    <a:lumOff val="50000"/>
                  </a:schemeClr>
                </a:solidFill>
              </a:rPr>
              <a:t>Réaliser un état des lieux de la ressource et des savoir faire existants sur le territoire</a:t>
            </a:r>
          </a:p>
          <a:p>
            <a:pPr indent="-171450">
              <a:spcAft>
                <a:spcPts val="600"/>
              </a:spcAft>
            </a:pPr>
            <a:r>
              <a:rPr lang="fr-FR" sz="1200" dirty="0">
                <a:solidFill>
                  <a:schemeClr val="tx1">
                    <a:lumMod val="50000"/>
                    <a:lumOff val="50000"/>
                  </a:schemeClr>
                </a:solidFill>
              </a:rPr>
              <a:t>Identifier les financements publics possibles </a:t>
            </a:r>
          </a:p>
        </p:txBody>
      </p:sp>
      <p:cxnSp>
        <p:nvCxnSpPr>
          <p:cNvPr id="16" name="Connecteur droit 15"/>
          <p:cNvCxnSpPr/>
          <p:nvPr/>
        </p:nvCxnSpPr>
        <p:spPr>
          <a:xfrm flipV="1">
            <a:off x="747761" y="4244949"/>
            <a:ext cx="7882581" cy="31776"/>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sp>
        <p:nvSpPr>
          <p:cNvPr id="17" name="Triangle isocèle 16"/>
          <p:cNvSpPr/>
          <p:nvPr/>
        </p:nvSpPr>
        <p:spPr>
          <a:xfrm rot="5400000">
            <a:off x="8561093" y="4028191"/>
            <a:ext cx="362464" cy="395416"/>
          </a:xfrm>
          <a:prstGeom prst="triangl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p:cNvSpPr/>
          <p:nvPr/>
        </p:nvSpPr>
        <p:spPr>
          <a:xfrm>
            <a:off x="3296703" y="4044667"/>
            <a:ext cx="57665" cy="288322"/>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 name="Rectangle 20"/>
          <p:cNvSpPr/>
          <p:nvPr/>
        </p:nvSpPr>
        <p:spPr>
          <a:xfrm>
            <a:off x="1396491" y="4081739"/>
            <a:ext cx="57665" cy="288322"/>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p:cNvSpPr/>
          <p:nvPr/>
        </p:nvSpPr>
        <p:spPr>
          <a:xfrm>
            <a:off x="4875632" y="4068948"/>
            <a:ext cx="57665" cy="288322"/>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1" name="Rectangle 30"/>
          <p:cNvSpPr/>
          <p:nvPr/>
        </p:nvSpPr>
        <p:spPr>
          <a:xfrm>
            <a:off x="6362516" y="4100788"/>
            <a:ext cx="57665" cy="288322"/>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 name="ZoneTexte 47"/>
          <p:cNvSpPr txBox="1"/>
          <p:nvPr/>
        </p:nvSpPr>
        <p:spPr>
          <a:xfrm>
            <a:off x="697206" y="4538252"/>
            <a:ext cx="1560912" cy="1384995"/>
          </a:xfrm>
          <a:prstGeom prst="rect">
            <a:avLst/>
          </a:prstGeom>
          <a:solidFill>
            <a:schemeClr val="bg1">
              <a:lumMod val="95000"/>
            </a:schemeClr>
          </a:solidFill>
        </p:spPr>
        <p:txBody>
          <a:bodyPr wrap="square" rtlCol="0">
            <a:spAutoFit/>
          </a:bodyPr>
          <a:lstStyle/>
          <a:p>
            <a:pPr algn="ctr"/>
            <a:r>
              <a:rPr lang="fr-FR" sz="1200" dirty="0">
                <a:solidFill>
                  <a:schemeClr val="tx1">
                    <a:lumMod val="50000"/>
                    <a:lumOff val="50000"/>
                  </a:schemeClr>
                </a:solidFill>
              </a:rPr>
              <a:t>Réunion de coordination entre les responsables EPCI  en charge de l’environnement en association avec le CODESEN</a:t>
            </a:r>
          </a:p>
        </p:txBody>
      </p:sp>
      <p:sp>
        <p:nvSpPr>
          <p:cNvPr id="49" name="ZoneTexte 48"/>
          <p:cNvSpPr txBox="1"/>
          <p:nvPr/>
        </p:nvSpPr>
        <p:spPr>
          <a:xfrm>
            <a:off x="2477633" y="4523089"/>
            <a:ext cx="1598875" cy="1938992"/>
          </a:xfrm>
          <a:prstGeom prst="rect">
            <a:avLst/>
          </a:prstGeom>
          <a:solidFill>
            <a:schemeClr val="bg1">
              <a:lumMod val="95000"/>
            </a:schemeClr>
          </a:solidFill>
        </p:spPr>
        <p:txBody>
          <a:bodyPr wrap="square" rtlCol="0">
            <a:spAutoFit/>
          </a:bodyPr>
          <a:lstStyle/>
          <a:p>
            <a:pPr algn="ctr"/>
            <a:r>
              <a:rPr lang="fr-FR" sz="1200" dirty="0">
                <a:solidFill>
                  <a:schemeClr val="tx1">
                    <a:lumMod val="50000"/>
                    <a:lumOff val="50000"/>
                  </a:schemeClr>
                </a:solidFill>
              </a:rPr>
              <a:t>Rédaction d’un CCTP pour trouver un prestataire en charge d’élaborer le </a:t>
            </a:r>
            <a:r>
              <a:rPr lang="fr-FR" sz="1200" b="1" dirty="0">
                <a:solidFill>
                  <a:schemeClr val="tx1">
                    <a:lumMod val="50000"/>
                    <a:lumOff val="50000"/>
                  </a:schemeClr>
                </a:solidFill>
              </a:rPr>
              <a:t>diagnostic des potentiels de développement </a:t>
            </a:r>
            <a:r>
              <a:rPr lang="fr-FR" sz="1200" dirty="0">
                <a:solidFill>
                  <a:schemeClr val="tx1">
                    <a:lumMod val="50000"/>
                    <a:lumOff val="50000"/>
                  </a:schemeClr>
                </a:solidFill>
              </a:rPr>
              <a:t>d’énergies</a:t>
            </a:r>
          </a:p>
          <a:p>
            <a:pPr algn="ctr"/>
            <a:r>
              <a:rPr lang="fr-FR" sz="1200" dirty="0">
                <a:solidFill>
                  <a:schemeClr val="tx1">
                    <a:lumMod val="50000"/>
                    <a:lumOff val="50000"/>
                  </a:schemeClr>
                </a:solidFill>
              </a:rPr>
              <a:t>renouvelables sur le territoire </a:t>
            </a:r>
          </a:p>
        </p:txBody>
      </p:sp>
      <p:sp>
        <p:nvSpPr>
          <p:cNvPr id="50" name="ZoneTexte 49"/>
          <p:cNvSpPr txBox="1"/>
          <p:nvPr/>
        </p:nvSpPr>
        <p:spPr>
          <a:xfrm>
            <a:off x="5698542" y="4523089"/>
            <a:ext cx="1404876" cy="830997"/>
          </a:xfrm>
          <a:prstGeom prst="rect">
            <a:avLst/>
          </a:prstGeom>
          <a:solidFill>
            <a:schemeClr val="bg1">
              <a:lumMod val="95000"/>
            </a:schemeClr>
          </a:solidFill>
        </p:spPr>
        <p:txBody>
          <a:bodyPr wrap="square" rtlCol="0">
            <a:spAutoFit/>
          </a:bodyPr>
          <a:lstStyle/>
          <a:p>
            <a:pPr algn="ctr"/>
            <a:r>
              <a:rPr lang="fr-FR" sz="1200" dirty="0">
                <a:solidFill>
                  <a:schemeClr val="tx1">
                    <a:lumMod val="50000"/>
                    <a:lumOff val="50000"/>
                  </a:schemeClr>
                </a:solidFill>
              </a:rPr>
              <a:t>Animer un débat avec les élus pour produire la stratégie</a:t>
            </a:r>
          </a:p>
        </p:txBody>
      </p:sp>
      <p:sp>
        <p:nvSpPr>
          <p:cNvPr id="51" name="ZoneTexte 50"/>
          <p:cNvSpPr txBox="1"/>
          <p:nvPr/>
        </p:nvSpPr>
        <p:spPr>
          <a:xfrm>
            <a:off x="4395490" y="4512970"/>
            <a:ext cx="984070" cy="461665"/>
          </a:xfrm>
          <a:prstGeom prst="rect">
            <a:avLst/>
          </a:prstGeom>
          <a:solidFill>
            <a:schemeClr val="bg1">
              <a:lumMod val="95000"/>
            </a:schemeClr>
          </a:solidFill>
        </p:spPr>
        <p:txBody>
          <a:bodyPr wrap="square" rtlCol="0">
            <a:spAutoFit/>
          </a:bodyPr>
          <a:lstStyle/>
          <a:p>
            <a:pPr algn="ctr"/>
            <a:r>
              <a:rPr lang="fr-FR" sz="1200" dirty="0">
                <a:solidFill>
                  <a:schemeClr val="tx1">
                    <a:lumMod val="50000"/>
                    <a:lumOff val="50000"/>
                  </a:schemeClr>
                </a:solidFill>
              </a:rPr>
              <a:t>Sélection du prestataire</a:t>
            </a:r>
          </a:p>
        </p:txBody>
      </p:sp>
      <p:sp>
        <p:nvSpPr>
          <p:cNvPr id="52" name="ZoneTexte 51"/>
          <p:cNvSpPr txBox="1"/>
          <p:nvPr/>
        </p:nvSpPr>
        <p:spPr>
          <a:xfrm>
            <a:off x="7356775" y="4543833"/>
            <a:ext cx="1404876" cy="1015663"/>
          </a:xfrm>
          <a:prstGeom prst="rect">
            <a:avLst/>
          </a:prstGeom>
          <a:solidFill>
            <a:schemeClr val="bg1">
              <a:lumMod val="95000"/>
            </a:schemeClr>
          </a:solidFill>
        </p:spPr>
        <p:txBody>
          <a:bodyPr wrap="square" rtlCol="0">
            <a:spAutoFit/>
          </a:bodyPr>
          <a:lstStyle/>
          <a:p>
            <a:pPr algn="ctr"/>
            <a:r>
              <a:rPr lang="fr-FR" sz="1200" dirty="0">
                <a:solidFill>
                  <a:schemeClr val="tx1">
                    <a:lumMod val="50000"/>
                    <a:lumOff val="50000"/>
                  </a:schemeClr>
                </a:solidFill>
              </a:rPr>
              <a:t>Partage de la stratégie avec les services de la Région et du Département</a:t>
            </a:r>
          </a:p>
        </p:txBody>
      </p:sp>
      <p:sp>
        <p:nvSpPr>
          <p:cNvPr id="58" name="ZoneTexte 57"/>
          <p:cNvSpPr txBox="1"/>
          <p:nvPr/>
        </p:nvSpPr>
        <p:spPr>
          <a:xfrm>
            <a:off x="949814" y="3476216"/>
            <a:ext cx="1069230" cy="461665"/>
          </a:xfrm>
          <a:prstGeom prst="rect">
            <a:avLst/>
          </a:prstGeom>
          <a:noFill/>
        </p:spPr>
        <p:txBody>
          <a:bodyPr wrap="square" rtlCol="0">
            <a:spAutoFit/>
          </a:bodyPr>
          <a:lstStyle/>
          <a:p>
            <a:pPr algn="ctr"/>
            <a:r>
              <a:rPr lang="fr-FR" sz="1200" dirty="0">
                <a:solidFill>
                  <a:schemeClr val="tx1">
                    <a:lumMod val="50000"/>
                    <a:lumOff val="50000"/>
                  </a:schemeClr>
                </a:solidFill>
              </a:rPr>
              <a:t> </a:t>
            </a:r>
          </a:p>
          <a:p>
            <a:pPr algn="ctr"/>
            <a:r>
              <a:rPr lang="fr-FR" sz="1200" dirty="0">
                <a:solidFill>
                  <a:schemeClr val="tx1">
                    <a:lumMod val="50000"/>
                    <a:lumOff val="50000"/>
                  </a:schemeClr>
                </a:solidFill>
              </a:rPr>
              <a:t>Janvier 2019</a:t>
            </a:r>
          </a:p>
        </p:txBody>
      </p:sp>
      <p:sp>
        <p:nvSpPr>
          <p:cNvPr id="59" name="ZoneTexte 58"/>
          <p:cNvSpPr txBox="1"/>
          <p:nvPr/>
        </p:nvSpPr>
        <p:spPr>
          <a:xfrm>
            <a:off x="2896171" y="3528990"/>
            <a:ext cx="913074" cy="461665"/>
          </a:xfrm>
          <a:prstGeom prst="rect">
            <a:avLst/>
          </a:prstGeom>
          <a:noFill/>
        </p:spPr>
        <p:txBody>
          <a:bodyPr wrap="square" rtlCol="0">
            <a:spAutoFit/>
          </a:bodyPr>
          <a:lstStyle/>
          <a:p>
            <a:pPr algn="ctr"/>
            <a:r>
              <a:rPr lang="fr-FR" sz="1200" dirty="0">
                <a:solidFill>
                  <a:schemeClr val="tx1">
                    <a:lumMod val="50000"/>
                    <a:lumOff val="50000"/>
                  </a:schemeClr>
                </a:solidFill>
              </a:rPr>
              <a:t>Février</a:t>
            </a:r>
          </a:p>
          <a:p>
            <a:pPr algn="ctr"/>
            <a:r>
              <a:rPr lang="fr-FR" sz="1200" dirty="0">
                <a:solidFill>
                  <a:schemeClr val="tx1">
                    <a:lumMod val="50000"/>
                    <a:lumOff val="50000"/>
                  </a:schemeClr>
                </a:solidFill>
              </a:rPr>
              <a:t> 2019</a:t>
            </a:r>
          </a:p>
        </p:txBody>
      </p:sp>
      <p:sp>
        <p:nvSpPr>
          <p:cNvPr id="60" name="ZoneTexte 59"/>
          <p:cNvSpPr txBox="1"/>
          <p:nvPr/>
        </p:nvSpPr>
        <p:spPr>
          <a:xfrm>
            <a:off x="4445013" y="3629709"/>
            <a:ext cx="913074" cy="276999"/>
          </a:xfrm>
          <a:prstGeom prst="rect">
            <a:avLst/>
          </a:prstGeom>
          <a:noFill/>
        </p:spPr>
        <p:txBody>
          <a:bodyPr wrap="square" rtlCol="0">
            <a:spAutoFit/>
          </a:bodyPr>
          <a:lstStyle/>
          <a:p>
            <a:pPr algn="ctr"/>
            <a:r>
              <a:rPr lang="fr-FR" sz="1200" dirty="0">
                <a:solidFill>
                  <a:schemeClr val="tx1">
                    <a:lumMod val="50000"/>
                    <a:lumOff val="50000"/>
                  </a:schemeClr>
                </a:solidFill>
              </a:rPr>
              <a:t>juin 2019</a:t>
            </a:r>
          </a:p>
        </p:txBody>
      </p:sp>
      <p:sp>
        <p:nvSpPr>
          <p:cNvPr id="61" name="ZoneTexte 60"/>
          <p:cNvSpPr txBox="1"/>
          <p:nvPr/>
        </p:nvSpPr>
        <p:spPr>
          <a:xfrm>
            <a:off x="7545011" y="3396369"/>
            <a:ext cx="913074" cy="646331"/>
          </a:xfrm>
          <a:prstGeom prst="rect">
            <a:avLst/>
          </a:prstGeom>
          <a:noFill/>
        </p:spPr>
        <p:txBody>
          <a:bodyPr wrap="square" rtlCol="0">
            <a:spAutoFit/>
          </a:bodyPr>
          <a:lstStyle/>
          <a:p>
            <a:pPr algn="ctr"/>
            <a:r>
              <a:rPr lang="fr-FR" sz="1200" dirty="0">
                <a:solidFill>
                  <a:schemeClr val="tx1">
                    <a:lumMod val="50000"/>
                    <a:lumOff val="50000"/>
                  </a:schemeClr>
                </a:solidFill>
              </a:rPr>
              <a:t>1</a:t>
            </a:r>
            <a:r>
              <a:rPr lang="fr-FR" sz="1200" baseline="30000" dirty="0">
                <a:solidFill>
                  <a:schemeClr val="tx1">
                    <a:lumMod val="50000"/>
                    <a:lumOff val="50000"/>
                  </a:schemeClr>
                </a:solidFill>
              </a:rPr>
              <a:t>er</a:t>
            </a:r>
            <a:r>
              <a:rPr lang="fr-FR" sz="1200" dirty="0">
                <a:solidFill>
                  <a:schemeClr val="tx1">
                    <a:lumMod val="50000"/>
                    <a:lumOff val="50000"/>
                  </a:schemeClr>
                </a:solidFill>
              </a:rPr>
              <a:t> trimestre 2020</a:t>
            </a:r>
          </a:p>
        </p:txBody>
      </p:sp>
      <p:sp>
        <p:nvSpPr>
          <p:cNvPr id="62" name="ZoneTexte 61"/>
          <p:cNvSpPr txBox="1"/>
          <p:nvPr/>
        </p:nvSpPr>
        <p:spPr>
          <a:xfrm>
            <a:off x="5990302" y="3400658"/>
            <a:ext cx="913074" cy="646331"/>
          </a:xfrm>
          <a:prstGeom prst="rect">
            <a:avLst/>
          </a:prstGeom>
          <a:noFill/>
        </p:spPr>
        <p:txBody>
          <a:bodyPr wrap="square" rtlCol="0">
            <a:spAutoFit/>
          </a:bodyPr>
          <a:lstStyle/>
          <a:p>
            <a:pPr algn="ctr"/>
            <a:r>
              <a:rPr lang="fr-FR" sz="1200" dirty="0">
                <a:solidFill>
                  <a:schemeClr val="tx1">
                    <a:lumMod val="50000"/>
                    <a:lumOff val="50000"/>
                  </a:schemeClr>
                </a:solidFill>
              </a:rPr>
              <a:t>Septembre Décembre</a:t>
            </a:r>
          </a:p>
          <a:p>
            <a:pPr algn="ctr"/>
            <a:r>
              <a:rPr lang="fr-FR" sz="1200" dirty="0">
                <a:solidFill>
                  <a:schemeClr val="tx1">
                    <a:lumMod val="50000"/>
                    <a:lumOff val="50000"/>
                  </a:schemeClr>
                </a:solidFill>
              </a:rPr>
              <a:t>2019</a:t>
            </a:r>
          </a:p>
        </p:txBody>
      </p:sp>
      <p:sp>
        <p:nvSpPr>
          <p:cNvPr id="63" name="Rectangle 62"/>
          <p:cNvSpPr/>
          <p:nvPr/>
        </p:nvSpPr>
        <p:spPr>
          <a:xfrm>
            <a:off x="8001548" y="4068948"/>
            <a:ext cx="57665" cy="288322"/>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2" name="Rectangle 31"/>
          <p:cNvSpPr/>
          <p:nvPr/>
        </p:nvSpPr>
        <p:spPr>
          <a:xfrm>
            <a:off x="-35168" y="0"/>
            <a:ext cx="378068" cy="68580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ZoneTexte 34"/>
          <p:cNvSpPr txBox="1"/>
          <p:nvPr/>
        </p:nvSpPr>
        <p:spPr>
          <a:xfrm rot="16200000">
            <a:off x="-3020106" y="3509229"/>
            <a:ext cx="6330430" cy="261610"/>
          </a:xfrm>
          <a:prstGeom prst="rect">
            <a:avLst/>
          </a:prstGeom>
          <a:noFill/>
        </p:spPr>
        <p:txBody>
          <a:bodyPr wrap="square" rtlCol="0">
            <a:spAutoFit/>
          </a:bodyPr>
          <a:lstStyle/>
          <a:p>
            <a:r>
              <a:rPr lang="fr-FR" sz="1100" b="1" dirty="0">
                <a:solidFill>
                  <a:schemeClr val="bg1"/>
                </a:solidFill>
              </a:rPr>
              <a:t>Orientation 5 : Accompagner le développement des énergies renouvelables </a:t>
            </a:r>
          </a:p>
        </p:txBody>
      </p:sp>
      <p:sp>
        <p:nvSpPr>
          <p:cNvPr id="36" name="ZoneTexte 35"/>
          <p:cNvSpPr txBox="1"/>
          <p:nvPr/>
        </p:nvSpPr>
        <p:spPr>
          <a:xfrm>
            <a:off x="520714" y="1953464"/>
            <a:ext cx="3453033" cy="1569660"/>
          </a:xfrm>
          <a:prstGeom prst="rect">
            <a:avLst/>
          </a:prstGeom>
          <a:solidFill>
            <a:srgbClr val="F4E7FF"/>
          </a:solidFill>
        </p:spPr>
        <p:txBody>
          <a:bodyPr wrap="square" rtlCol="0">
            <a:spAutoFit/>
          </a:bodyPr>
          <a:lstStyle/>
          <a:p>
            <a:pPr lvl="0"/>
            <a:r>
              <a:rPr lang="fr-FR" sz="1600" dirty="0">
                <a:solidFill>
                  <a:prstClr val="black"/>
                </a:solidFill>
              </a:rPr>
              <a:t> 3 / Pilotages</a:t>
            </a:r>
          </a:p>
          <a:p>
            <a:pPr lvl="0"/>
            <a:endParaRPr lang="fr-FR" sz="1600" dirty="0">
              <a:solidFill>
                <a:prstClr val="black"/>
              </a:solidFill>
            </a:endParaRPr>
          </a:p>
          <a:p>
            <a:pPr lvl="0"/>
            <a:r>
              <a:rPr lang="fr-FR" sz="1600" dirty="0">
                <a:solidFill>
                  <a:prstClr val="black"/>
                </a:solidFill>
              </a:rPr>
              <a:t>Coproducteurs</a:t>
            </a:r>
          </a:p>
          <a:p>
            <a:pPr lvl="0"/>
            <a:endParaRPr lang="fr-FR" sz="1600" dirty="0">
              <a:solidFill>
                <a:prstClr val="black"/>
              </a:solidFill>
            </a:endParaRPr>
          </a:p>
          <a:p>
            <a:pPr lvl="0"/>
            <a:endParaRPr lang="fr-FR" sz="1600" dirty="0">
              <a:solidFill>
                <a:prstClr val="black"/>
              </a:solidFill>
            </a:endParaRPr>
          </a:p>
          <a:p>
            <a:pPr lvl="0"/>
            <a:endParaRPr lang="fr-FR" sz="1600" dirty="0">
              <a:solidFill>
                <a:prstClr val="black"/>
              </a:solidFill>
            </a:endParaRPr>
          </a:p>
        </p:txBody>
      </p:sp>
      <p:pic>
        <p:nvPicPr>
          <p:cNvPr id="37" name="Image 36"/>
          <p:cNvPicPr>
            <a:picLocks noChangeAspect="1"/>
          </p:cNvPicPr>
          <p:nvPr/>
        </p:nvPicPr>
        <p:blipFill>
          <a:blip r:embed="rId3" cstate="print"/>
          <a:stretch>
            <a:fillRect/>
          </a:stretch>
        </p:blipFill>
        <p:spPr>
          <a:xfrm>
            <a:off x="1483779" y="2704458"/>
            <a:ext cx="496398" cy="724627"/>
          </a:xfrm>
          <a:prstGeom prst="rect">
            <a:avLst/>
          </a:prstGeom>
        </p:spPr>
      </p:pic>
      <p:pic>
        <p:nvPicPr>
          <p:cNvPr id="38" name="Image 37"/>
          <p:cNvPicPr>
            <a:picLocks noChangeAspect="1"/>
          </p:cNvPicPr>
          <p:nvPr/>
        </p:nvPicPr>
        <p:blipFill>
          <a:blip r:embed="rId4" cstate="print"/>
          <a:stretch>
            <a:fillRect/>
          </a:stretch>
        </p:blipFill>
        <p:spPr>
          <a:xfrm>
            <a:off x="593369" y="2732602"/>
            <a:ext cx="685024" cy="690505"/>
          </a:xfrm>
          <a:prstGeom prst="rect">
            <a:avLst/>
          </a:prstGeom>
        </p:spPr>
      </p:pic>
      <p:pic>
        <p:nvPicPr>
          <p:cNvPr id="39" name="Image 38">
            <a:extLst>
              <a:ext uri="{FF2B5EF4-FFF2-40B4-BE49-F238E27FC236}">
                <a16:creationId xmlns:a16="http://schemas.microsoft.com/office/drawing/2014/main" id="{684A8603-0BB7-496E-933B-0A0A6A9A090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35510" y="2721686"/>
            <a:ext cx="577240" cy="739756"/>
          </a:xfrm>
          <a:prstGeom prst="rect">
            <a:avLst/>
          </a:prstGeom>
        </p:spPr>
      </p:pic>
      <p:pic>
        <p:nvPicPr>
          <p:cNvPr id="41" name="Image 40" descr="logo definitif Pays de Dol Mont Saint Michel.jpg"/>
          <p:cNvPicPr>
            <a:picLocks noChangeAspect="1"/>
          </p:cNvPicPr>
          <p:nvPr/>
        </p:nvPicPr>
        <p:blipFill>
          <a:blip r:embed="rId6" cstate="print"/>
          <a:stretch>
            <a:fillRect/>
          </a:stretch>
        </p:blipFill>
        <p:spPr>
          <a:xfrm>
            <a:off x="2897443" y="2721817"/>
            <a:ext cx="1005963" cy="707183"/>
          </a:xfrm>
          <a:prstGeom prst="rect">
            <a:avLst/>
          </a:prstGeom>
        </p:spPr>
      </p:pic>
      <p:pic>
        <p:nvPicPr>
          <p:cNvPr id="42" name="Image 4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78869" y="2009425"/>
            <a:ext cx="1327769" cy="609198"/>
          </a:xfrm>
          <a:prstGeom prst="rect">
            <a:avLst/>
          </a:prstGeom>
        </p:spPr>
      </p:pic>
    </p:spTree>
    <p:extLst>
      <p:ext uri="{BB962C8B-B14F-4D97-AF65-F5344CB8AC3E}">
        <p14:creationId xmlns:p14="http://schemas.microsoft.com/office/powerpoint/2010/main" val="3155623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85749" y="990600"/>
            <a:ext cx="8109221" cy="5559490"/>
          </a:xfrm>
        </p:spPr>
        <p:txBody>
          <a:bodyPr>
            <a:normAutofit/>
          </a:bodyPr>
          <a:lstStyle/>
          <a:p>
            <a:pPr marL="0" indent="0">
              <a:buNone/>
            </a:pPr>
            <a:r>
              <a:rPr lang="fr-FR" sz="1700" b="1" dirty="0">
                <a:latin typeface="Titillium" pitchFamily="50" charset="0"/>
                <a:ea typeface="Calibri" pitchFamily="34" charset="0"/>
                <a:cs typeface="Times New Roman" pitchFamily="18" charset="0"/>
              </a:rPr>
              <a:t>LE PROJET</a:t>
            </a:r>
          </a:p>
          <a:p>
            <a:pPr marL="0" indent="0">
              <a:lnSpc>
                <a:spcPct val="100000"/>
              </a:lnSpc>
              <a:buNone/>
            </a:pPr>
            <a:endParaRPr lang="fr-FR" sz="1600" b="1" dirty="0">
              <a:solidFill>
                <a:prstClr val="black"/>
              </a:solidFill>
              <a:latin typeface="Titillium" pitchFamily="50" charset="0"/>
              <a:ea typeface="Calibri" pitchFamily="34" charset="0"/>
              <a:cs typeface="Times New Roman" pitchFamily="18" charset="0"/>
            </a:endParaRPr>
          </a:p>
          <a:p>
            <a:pPr marL="228600" lvl="1">
              <a:spcBef>
                <a:spcPts val="1000"/>
              </a:spcBef>
            </a:pPr>
            <a:r>
              <a:rPr lang="fr-FR" sz="1600" dirty="0">
                <a:solidFill>
                  <a:prstClr val="black"/>
                </a:solidFill>
                <a:latin typeface="+mj-lt"/>
              </a:rPr>
              <a:t>Présent dès 2001 dans la Charte de développement</a:t>
            </a:r>
          </a:p>
          <a:p>
            <a:pPr marL="228600" lvl="1">
              <a:spcBef>
                <a:spcPts val="1000"/>
              </a:spcBef>
            </a:pPr>
            <a:r>
              <a:rPr lang="fr-FR" sz="1600" dirty="0">
                <a:solidFill>
                  <a:prstClr val="black"/>
                </a:solidFill>
                <a:latin typeface="+mj-lt"/>
              </a:rPr>
              <a:t>Régulièrement mis à jour au travers des orientations et actions engagées à l’échelle du pays</a:t>
            </a:r>
          </a:p>
          <a:p>
            <a:pPr marL="0" lvl="1" indent="0">
              <a:spcBef>
                <a:spcPts val="1000"/>
              </a:spcBef>
              <a:buNone/>
            </a:pPr>
            <a:r>
              <a:rPr lang="fr-FR" sz="1600" dirty="0">
                <a:solidFill>
                  <a:prstClr val="black"/>
                </a:solidFill>
                <a:latin typeface="+mj-lt"/>
              </a:rPr>
              <a:t>      11 actions déjà engagées</a:t>
            </a:r>
          </a:p>
          <a:p>
            <a:pPr marL="685800" lvl="2">
              <a:spcBef>
                <a:spcPts val="1000"/>
              </a:spcBef>
            </a:pPr>
            <a:r>
              <a:rPr lang="fr-FR" sz="1200" dirty="0">
                <a:solidFill>
                  <a:prstClr val="black"/>
                </a:solidFill>
                <a:latin typeface="+mj-lt"/>
              </a:rPr>
              <a:t>Mettre en œuvre les </a:t>
            </a:r>
            <a:r>
              <a:rPr lang="fr-FR" sz="1200" b="1" dirty="0">
                <a:solidFill>
                  <a:prstClr val="black"/>
                </a:solidFill>
                <a:latin typeface="+mj-lt"/>
              </a:rPr>
              <a:t>dispositifs financiers </a:t>
            </a:r>
            <a:r>
              <a:rPr lang="fr-FR" sz="1200" dirty="0">
                <a:solidFill>
                  <a:prstClr val="black"/>
                </a:solidFill>
                <a:latin typeface="+mj-lt"/>
              </a:rPr>
              <a:t>Europe-Etat-Région ;</a:t>
            </a:r>
          </a:p>
          <a:p>
            <a:pPr marL="685800" lvl="2">
              <a:spcBef>
                <a:spcPts val="1000"/>
              </a:spcBef>
            </a:pPr>
            <a:r>
              <a:rPr lang="fr-FR" sz="1200" dirty="0">
                <a:solidFill>
                  <a:prstClr val="black"/>
                </a:solidFill>
                <a:latin typeface="+mj-lt"/>
              </a:rPr>
              <a:t>Assurer l’animation du </a:t>
            </a:r>
            <a:r>
              <a:rPr lang="fr-FR" sz="1200" b="1" dirty="0">
                <a:solidFill>
                  <a:prstClr val="black"/>
                </a:solidFill>
                <a:latin typeface="+mj-lt"/>
              </a:rPr>
              <a:t>Conseil de Développement </a:t>
            </a:r>
            <a:r>
              <a:rPr lang="fr-FR" sz="1200" dirty="0">
                <a:solidFill>
                  <a:prstClr val="black"/>
                </a:solidFill>
                <a:latin typeface="+mj-lt"/>
              </a:rPr>
              <a:t>;</a:t>
            </a:r>
          </a:p>
          <a:p>
            <a:pPr marL="685800" lvl="2">
              <a:spcBef>
                <a:spcPts val="1000"/>
              </a:spcBef>
            </a:pPr>
            <a:r>
              <a:rPr lang="fr-FR" sz="1200" dirty="0">
                <a:solidFill>
                  <a:prstClr val="black"/>
                </a:solidFill>
                <a:latin typeface="+mj-lt"/>
              </a:rPr>
              <a:t>Elaborer un plan de gestion en </a:t>
            </a:r>
            <a:r>
              <a:rPr lang="fr-FR" sz="1200" b="1" dirty="0">
                <a:solidFill>
                  <a:prstClr val="black"/>
                </a:solidFill>
                <a:latin typeface="+mj-lt"/>
              </a:rPr>
              <a:t>baie du Mont-Saint-Michel </a:t>
            </a:r>
            <a:r>
              <a:rPr lang="fr-FR" sz="1200" dirty="0">
                <a:solidFill>
                  <a:prstClr val="black"/>
                </a:solidFill>
                <a:latin typeface="+mj-lt"/>
              </a:rPr>
              <a:t>;</a:t>
            </a:r>
          </a:p>
          <a:p>
            <a:pPr marL="685800" lvl="2">
              <a:spcBef>
                <a:spcPts val="1000"/>
              </a:spcBef>
            </a:pPr>
            <a:r>
              <a:rPr lang="fr-FR" sz="1200" dirty="0">
                <a:solidFill>
                  <a:prstClr val="black"/>
                </a:solidFill>
                <a:latin typeface="+mj-lt"/>
              </a:rPr>
              <a:t>Mettre en œuvre un </a:t>
            </a:r>
            <a:r>
              <a:rPr lang="fr-FR" sz="1200" b="1" dirty="0">
                <a:solidFill>
                  <a:prstClr val="black"/>
                </a:solidFill>
                <a:latin typeface="+mj-lt"/>
              </a:rPr>
              <a:t>Système d’Information Géographique </a:t>
            </a:r>
            <a:r>
              <a:rPr lang="fr-FR" sz="1200" dirty="0">
                <a:solidFill>
                  <a:prstClr val="black"/>
                </a:solidFill>
                <a:latin typeface="+mj-lt"/>
              </a:rPr>
              <a:t>;</a:t>
            </a:r>
          </a:p>
          <a:p>
            <a:pPr marL="685800" lvl="2">
              <a:spcBef>
                <a:spcPts val="1000"/>
              </a:spcBef>
            </a:pPr>
            <a:r>
              <a:rPr lang="fr-FR" sz="1200" dirty="0">
                <a:solidFill>
                  <a:prstClr val="black"/>
                </a:solidFill>
                <a:latin typeface="+mj-lt"/>
              </a:rPr>
              <a:t>Assurer une coordination des actions de développement du </a:t>
            </a:r>
            <a:r>
              <a:rPr lang="fr-FR" sz="1200" b="1" dirty="0">
                <a:solidFill>
                  <a:prstClr val="black"/>
                </a:solidFill>
                <a:latin typeface="+mj-lt"/>
              </a:rPr>
              <a:t>tourisme </a:t>
            </a:r>
            <a:r>
              <a:rPr lang="fr-FR" sz="1200" dirty="0">
                <a:solidFill>
                  <a:prstClr val="black"/>
                </a:solidFill>
                <a:latin typeface="+mj-lt"/>
              </a:rPr>
              <a:t>;</a:t>
            </a:r>
          </a:p>
          <a:p>
            <a:pPr marL="685800" lvl="2">
              <a:spcBef>
                <a:spcPts val="1000"/>
              </a:spcBef>
            </a:pPr>
            <a:r>
              <a:rPr lang="fr-FR" sz="1200" b="1" dirty="0">
                <a:solidFill>
                  <a:prstClr val="black"/>
                </a:solidFill>
                <a:latin typeface="+mj-lt"/>
              </a:rPr>
              <a:t>Sensibiliser </a:t>
            </a:r>
            <a:r>
              <a:rPr lang="fr-FR" sz="1200" dirty="0">
                <a:solidFill>
                  <a:prstClr val="black"/>
                </a:solidFill>
                <a:latin typeface="+mj-lt"/>
              </a:rPr>
              <a:t>tout un chacun aux </a:t>
            </a:r>
            <a:r>
              <a:rPr lang="fr-FR" sz="1200" b="1" dirty="0">
                <a:solidFill>
                  <a:prstClr val="black"/>
                </a:solidFill>
                <a:latin typeface="+mj-lt"/>
              </a:rPr>
              <a:t>mobilités alternatives </a:t>
            </a:r>
            <a:r>
              <a:rPr lang="fr-FR" sz="1200" dirty="0">
                <a:solidFill>
                  <a:prstClr val="black"/>
                </a:solidFill>
                <a:latin typeface="+mj-lt"/>
              </a:rPr>
              <a:t>à l’usage individuel de la voiture ;</a:t>
            </a:r>
          </a:p>
          <a:p>
            <a:pPr marL="685800" lvl="2">
              <a:spcBef>
                <a:spcPts val="1000"/>
              </a:spcBef>
            </a:pPr>
            <a:r>
              <a:rPr lang="fr-FR" sz="1200" dirty="0">
                <a:solidFill>
                  <a:prstClr val="black"/>
                </a:solidFill>
                <a:latin typeface="+mj-lt"/>
              </a:rPr>
              <a:t>Accompagner les collectivités en matière d’</a:t>
            </a:r>
            <a:r>
              <a:rPr lang="fr-FR" sz="1200" b="1" dirty="0">
                <a:solidFill>
                  <a:prstClr val="black"/>
                </a:solidFill>
                <a:latin typeface="+mj-lt"/>
              </a:rPr>
              <a:t>aménagement numérique </a:t>
            </a:r>
            <a:r>
              <a:rPr lang="fr-FR" sz="1200" dirty="0">
                <a:solidFill>
                  <a:prstClr val="black"/>
                </a:solidFill>
                <a:latin typeface="+mj-lt"/>
              </a:rPr>
              <a:t>;</a:t>
            </a:r>
          </a:p>
          <a:p>
            <a:pPr marL="685800" lvl="2">
              <a:spcBef>
                <a:spcPts val="1000"/>
              </a:spcBef>
            </a:pPr>
            <a:r>
              <a:rPr lang="fr-FR" sz="1200" dirty="0">
                <a:solidFill>
                  <a:prstClr val="black"/>
                </a:solidFill>
                <a:latin typeface="+mj-lt"/>
              </a:rPr>
              <a:t>Suivre et mettre en œuvre les orientations du </a:t>
            </a:r>
            <a:r>
              <a:rPr lang="fr-FR" sz="1200" b="1" dirty="0">
                <a:solidFill>
                  <a:prstClr val="black"/>
                </a:solidFill>
                <a:latin typeface="+mj-lt"/>
              </a:rPr>
              <a:t>Schéma de Cohérence Territoriale </a:t>
            </a:r>
            <a:r>
              <a:rPr lang="fr-FR" sz="1200" dirty="0">
                <a:solidFill>
                  <a:prstClr val="black"/>
                </a:solidFill>
                <a:latin typeface="+mj-lt"/>
              </a:rPr>
              <a:t>;</a:t>
            </a:r>
          </a:p>
          <a:p>
            <a:pPr marL="685800" lvl="2">
              <a:spcBef>
                <a:spcPts val="1000"/>
              </a:spcBef>
            </a:pPr>
            <a:r>
              <a:rPr lang="fr-FR" sz="1200" dirty="0">
                <a:solidFill>
                  <a:prstClr val="black"/>
                </a:solidFill>
                <a:latin typeface="+mj-lt"/>
              </a:rPr>
              <a:t>Conduire une politique locale de prévention et de coordination en matière de </a:t>
            </a:r>
            <a:r>
              <a:rPr lang="fr-FR" sz="1200" b="1" dirty="0">
                <a:solidFill>
                  <a:prstClr val="black"/>
                </a:solidFill>
                <a:latin typeface="+mj-lt"/>
              </a:rPr>
              <a:t>santé </a:t>
            </a:r>
            <a:r>
              <a:rPr lang="fr-FR" sz="1200" dirty="0">
                <a:solidFill>
                  <a:prstClr val="black"/>
                </a:solidFill>
                <a:latin typeface="+mj-lt"/>
              </a:rPr>
              <a:t>;</a:t>
            </a:r>
          </a:p>
          <a:p>
            <a:pPr marL="685800" lvl="2">
              <a:spcBef>
                <a:spcPts val="1000"/>
              </a:spcBef>
            </a:pPr>
            <a:r>
              <a:rPr lang="fr-FR" sz="1200" dirty="0">
                <a:solidFill>
                  <a:prstClr val="black"/>
                </a:solidFill>
                <a:latin typeface="+mj-lt"/>
              </a:rPr>
              <a:t>Assurer un service de </a:t>
            </a:r>
            <a:r>
              <a:rPr lang="fr-FR" sz="1200" b="1" dirty="0">
                <a:solidFill>
                  <a:prstClr val="black"/>
                </a:solidFill>
                <a:latin typeface="+mj-lt"/>
              </a:rPr>
              <a:t>conseil aux particuliers en matière d’énergie </a:t>
            </a:r>
            <a:r>
              <a:rPr lang="fr-FR" sz="1200" dirty="0">
                <a:solidFill>
                  <a:prstClr val="black"/>
                </a:solidFill>
                <a:latin typeface="+mj-lt"/>
              </a:rPr>
              <a:t>;</a:t>
            </a:r>
          </a:p>
          <a:p>
            <a:pPr marL="685800" lvl="2">
              <a:spcBef>
                <a:spcPts val="1000"/>
              </a:spcBef>
            </a:pPr>
            <a:r>
              <a:rPr lang="fr-FR" sz="1200" dirty="0">
                <a:solidFill>
                  <a:prstClr val="black"/>
                </a:solidFill>
                <a:latin typeface="+mj-lt"/>
              </a:rPr>
              <a:t>Mettre en place une Plateforme de </a:t>
            </a:r>
            <a:r>
              <a:rPr lang="fr-FR" sz="1200" b="1" dirty="0">
                <a:solidFill>
                  <a:prstClr val="black"/>
                </a:solidFill>
                <a:latin typeface="+mj-lt"/>
              </a:rPr>
              <a:t>Rénovation Energétique de l’Habitat</a:t>
            </a:r>
            <a:r>
              <a:rPr lang="fr-FR" sz="1200" dirty="0">
                <a:solidFill>
                  <a:prstClr val="black"/>
                </a:solidFill>
                <a:latin typeface="+mj-lt"/>
              </a:rPr>
              <a:t>.</a:t>
            </a:r>
          </a:p>
          <a:p>
            <a:pPr marL="228600" lvl="1">
              <a:spcBef>
                <a:spcPts val="1000"/>
              </a:spcBef>
            </a:pPr>
            <a:r>
              <a:rPr lang="fr-FR" sz="1600" dirty="0">
                <a:solidFill>
                  <a:prstClr val="black"/>
                </a:solidFill>
                <a:latin typeface="+mj-lt"/>
              </a:rPr>
              <a:t>Fixées en termes d’aménagement dans le cadre du SCoT – Schéma de Cohérence Territoriale –</a:t>
            </a:r>
          </a:p>
          <a:p>
            <a:pPr marL="685800" lvl="2">
              <a:spcBef>
                <a:spcPts val="1000"/>
              </a:spcBef>
              <a:buNone/>
            </a:pPr>
            <a:endParaRPr lang="fr-FR" sz="1200" dirty="0"/>
          </a:p>
        </p:txBody>
      </p:sp>
      <p:sp>
        <p:nvSpPr>
          <p:cNvPr id="4" name="Espace réservé du numéro de diapositive 3"/>
          <p:cNvSpPr>
            <a:spLocks noGrp="1"/>
          </p:cNvSpPr>
          <p:nvPr>
            <p:ph type="sldNum" sz="quarter" idx="12"/>
          </p:nvPr>
        </p:nvSpPr>
        <p:spPr>
          <a:xfrm>
            <a:off x="6887011" y="6472136"/>
            <a:ext cx="2057400" cy="239935"/>
          </a:xfrm>
        </p:spPr>
        <p:txBody>
          <a:bodyPr/>
          <a:lstStyle/>
          <a:p>
            <a:fld id="{DF39C300-E891-4657-93AB-CC0B13B1A1CD}" type="slidenum">
              <a:rPr lang="fr-FR" smtClean="0">
                <a:solidFill>
                  <a:schemeClr val="tx1"/>
                </a:solidFill>
              </a:rPr>
              <a:pPr/>
              <a:t>3</a:t>
            </a:fld>
            <a:endParaRPr lang="fr-FR" dirty="0">
              <a:solidFill>
                <a:schemeClr val="tx1"/>
              </a:solidFill>
            </a:endParaRPr>
          </a:p>
        </p:txBody>
      </p:sp>
      <p:sp>
        <p:nvSpPr>
          <p:cNvPr id="18" name="Espace réservé du contenu 2"/>
          <p:cNvSpPr txBox="1">
            <a:spLocks/>
          </p:cNvSpPr>
          <p:nvPr/>
        </p:nvSpPr>
        <p:spPr>
          <a:xfrm>
            <a:off x="266785" y="314635"/>
            <a:ext cx="8369215" cy="447365"/>
          </a:xfrm>
          <a:prstGeom prst="rect">
            <a:avLst/>
          </a:prstGeom>
          <a:solidFill>
            <a:srgbClr val="7F7F7F">
              <a:alpha val="50196"/>
            </a:srgbClr>
          </a:solidFill>
        </p:spPr>
        <p:txBody>
          <a:bodyPr vert="horz" lIns="91440" tIns="45720" rIns="91440" bIns="45720" rtlCol="0">
            <a:normAutofit lnSpcReduction="1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800" b="1" i="0" u="none" strike="noStrike" kern="1200" cap="none" spc="0" normalizeH="0" baseline="0" noProof="0" dirty="0">
                <a:ln>
                  <a:noFill/>
                </a:ln>
                <a:solidFill>
                  <a:schemeClr val="bg1"/>
                </a:solidFill>
                <a:effectLst/>
                <a:uLnTx/>
                <a:uFillTx/>
                <a:latin typeface="Titillium" pitchFamily="50" charset="0"/>
                <a:ea typeface="Calibri" pitchFamily="34" charset="0"/>
                <a:cs typeface="Times New Roman" pitchFamily="18" charset="0"/>
              </a:rPr>
              <a:t>LE</a:t>
            </a:r>
            <a:r>
              <a:rPr kumimoji="0" lang="fr-FR" sz="2800" b="1" i="0" u="none" strike="noStrike" kern="1200" cap="none" spc="0" normalizeH="0" noProof="0" dirty="0">
                <a:ln>
                  <a:noFill/>
                </a:ln>
                <a:solidFill>
                  <a:schemeClr val="bg1"/>
                </a:solidFill>
                <a:effectLst/>
                <a:uLnTx/>
                <a:uFillTx/>
                <a:latin typeface="Titillium" pitchFamily="50" charset="0"/>
                <a:ea typeface="Calibri" pitchFamily="34" charset="0"/>
                <a:cs typeface="Times New Roman" pitchFamily="18" charset="0"/>
              </a:rPr>
              <a:t> CADRE </a:t>
            </a:r>
            <a:r>
              <a:rPr kumimoji="0" lang="fr-FR" sz="2800" b="1" i="0" u="none" strike="noStrike" kern="1200" cap="none" spc="0" normalizeH="0" baseline="0" noProof="0" dirty="0">
                <a:ln>
                  <a:noFill/>
                </a:ln>
                <a:solidFill>
                  <a:schemeClr val="bg1"/>
                </a:solidFill>
                <a:effectLst/>
                <a:uLnTx/>
                <a:uFillTx/>
                <a:latin typeface="Titillium" pitchFamily="50" charset="0"/>
                <a:ea typeface="Calibri" pitchFamily="34" charset="0"/>
                <a:cs typeface="Times New Roman" pitchFamily="18" charset="0"/>
              </a:rPr>
              <a:t>DE LA DEMARCHE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1600" b="0" i="0" u="none" strike="noStrike" kern="1200" cap="none" spc="0" normalizeH="0" baseline="0" noProof="0" dirty="0">
              <a:ln>
                <a:noFill/>
              </a:ln>
              <a:solidFill>
                <a:prstClr val="black"/>
              </a:solidFill>
              <a:effectLst/>
              <a:uLnTx/>
              <a:uFillTx/>
              <a:latin typeface="Calibri Light"/>
              <a:ea typeface="Calibri" pitchFamily="34" charset="0"/>
              <a:cs typeface="Times New Roman" pitchFamily="18" charset="0"/>
            </a:endParaRPr>
          </a:p>
          <a:p>
            <a:pPr marL="228600" marR="0" lvl="0" indent="-228600" algn="l" defTabSz="914400" rtl="0" eaLnBrk="1" fontAlgn="auto" latinLnBrk="0" hangingPunct="1">
              <a:lnSpc>
                <a:spcPct val="90000"/>
              </a:lnSpc>
              <a:spcBef>
                <a:spcPts val="1000"/>
              </a:spcBef>
              <a:spcAft>
                <a:spcPts val="0"/>
              </a:spcAft>
              <a:buClrTx/>
              <a:buSzTx/>
              <a:tabLst/>
              <a:defRPr/>
            </a:pPr>
            <a:endParaRPr kumimoji="0" lang="fr-FR" sz="1500" b="1" i="0" u="none" strike="noStrike" kern="1200" cap="none" spc="0" normalizeH="0" baseline="0" noProof="0" dirty="0">
              <a:ln>
                <a:noFill/>
              </a:ln>
              <a:solidFill>
                <a:schemeClr val="tx1"/>
              </a:solidFill>
              <a:effectLst/>
              <a:uLnTx/>
              <a:uFillTx/>
              <a:latin typeface="+mj-lt"/>
              <a:ea typeface="Calibri" pitchFamily="34" charset="0"/>
              <a:cs typeface="Times New Roman" pitchFamily="18" charset="0"/>
            </a:endParaRPr>
          </a:p>
        </p:txBody>
      </p:sp>
    </p:spTree>
    <p:extLst>
      <p:ext uri="{BB962C8B-B14F-4D97-AF65-F5344CB8AC3E}">
        <p14:creationId xmlns:p14="http://schemas.microsoft.com/office/powerpoint/2010/main" val="3811489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85749" y="990600"/>
            <a:ext cx="8109221" cy="5559490"/>
          </a:xfrm>
        </p:spPr>
        <p:txBody>
          <a:bodyPr>
            <a:normAutofit/>
          </a:bodyPr>
          <a:lstStyle/>
          <a:p>
            <a:pPr marL="0" indent="0">
              <a:buNone/>
            </a:pPr>
            <a:r>
              <a:rPr lang="fr-FR" sz="1400" dirty="0">
                <a:latin typeface="Titillium" pitchFamily="50" charset="0"/>
                <a:ea typeface="Calibri" pitchFamily="34" charset="0"/>
                <a:cs typeface="Times New Roman" pitchFamily="18" charset="0"/>
              </a:rPr>
              <a:t>Septembre 2017</a:t>
            </a:r>
          </a:p>
          <a:p>
            <a:pPr marL="0" indent="0">
              <a:buNone/>
            </a:pPr>
            <a:r>
              <a:rPr lang="fr-FR" sz="1700" b="1" dirty="0">
                <a:latin typeface="Titillium" pitchFamily="50" charset="0"/>
                <a:ea typeface="Calibri" pitchFamily="34" charset="0"/>
                <a:cs typeface="Times New Roman" pitchFamily="18" charset="0"/>
              </a:rPr>
              <a:t>ACTUALISATION DES ORIENTATIONS ET IDENTIFICATION DES PRIORITES</a:t>
            </a:r>
          </a:p>
          <a:p>
            <a:pPr marL="0" indent="0">
              <a:buNone/>
            </a:pPr>
            <a:endParaRPr lang="fr-FR" sz="1400" b="1" dirty="0">
              <a:latin typeface="Titillium" pitchFamily="50" charset="0"/>
              <a:ea typeface="Calibri" pitchFamily="34" charset="0"/>
              <a:cs typeface="Times New Roman" pitchFamily="18" charset="0"/>
            </a:endParaRPr>
          </a:p>
          <a:p>
            <a:pPr marL="0" indent="0">
              <a:buNone/>
            </a:pPr>
            <a:r>
              <a:rPr lang="fr-FR" sz="1400" dirty="0">
                <a:latin typeface="Titillium" pitchFamily="50" charset="0"/>
                <a:ea typeface="Calibri" pitchFamily="34" charset="0"/>
                <a:cs typeface="Times New Roman" pitchFamily="18" charset="0"/>
              </a:rPr>
              <a:t>Automne 2017</a:t>
            </a:r>
          </a:p>
          <a:p>
            <a:pPr marL="0" indent="0">
              <a:buNone/>
            </a:pPr>
            <a:r>
              <a:rPr lang="fr-FR" sz="1700" b="1" dirty="0">
                <a:latin typeface="Titillium" pitchFamily="50" charset="0"/>
                <a:ea typeface="Calibri" pitchFamily="34" charset="0"/>
                <a:cs typeface="Times New Roman" pitchFamily="18" charset="0"/>
              </a:rPr>
              <a:t>APPROFONDISSEMENT DES ACTIONS PRIORITAIRES</a:t>
            </a:r>
          </a:p>
          <a:p>
            <a:pPr marL="0" lvl="0" indent="0">
              <a:buNone/>
            </a:pPr>
            <a:endParaRPr lang="fr-FR" sz="1400" b="1" dirty="0">
              <a:latin typeface="Titillium" pitchFamily="50" charset="0"/>
              <a:ea typeface="Calibri" pitchFamily="34" charset="0"/>
              <a:cs typeface="Times New Roman" pitchFamily="18" charset="0"/>
            </a:endParaRPr>
          </a:p>
          <a:p>
            <a:pPr marL="0" lvl="0" indent="0">
              <a:buNone/>
            </a:pPr>
            <a:r>
              <a:rPr lang="fr-FR" sz="1400" dirty="0">
                <a:latin typeface="Titillium" pitchFamily="50" charset="0"/>
                <a:ea typeface="Calibri" pitchFamily="34" charset="0"/>
                <a:cs typeface="Times New Roman" pitchFamily="18" charset="0"/>
              </a:rPr>
              <a:t>Printemps 2018</a:t>
            </a:r>
          </a:p>
          <a:p>
            <a:pPr marL="0" lvl="0" indent="0">
              <a:buNone/>
            </a:pPr>
            <a:r>
              <a:rPr lang="fr-FR" sz="1700" b="1" dirty="0">
                <a:latin typeface="Titillium" pitchFamily="50" charset="0"/>
                <a:ea typeface="Calibri" pitchFamily="34" charset="0"/>
                <a:cs typeface="Times New Roman" pitchFamily="18" charset="0"/>
              </a:rPr>
              <a:t>PROPOSITIONS DE SCENARIOS DE MAITRISE D’OUVRAGE</a:t>
            </a:r>
          </a:p>
          <a:p>
            <a:pPr marL="228600" lvl="1">
              <a:spcBef>
                <a:spcPts val="1000"/>
              </a:spcBef>
              <a:buNone/>
            </a:pPr>
            <a:r>
              <a:rPr lang="fr-FR" sz="1500" i="1" dirty="0">
                <a:latin typeface="Calibri Light"/>
                <a:ea typeface="Calibri" pitchFamily="34" charset="0"/>
                <a:cs typeface="Times New Roman" pitchFamily="18" charset="0"/>
              </a:rPr>
              <a:t>Ateliers de services élargis avec les DGS et responsables de services</a:t>
            </a:r>
          </a:p>
          <a:p>
            <a:pPr marL="0" indent="0">
              <a:buNone/>
            </a:pPr>
            <a:endParaRPr lang="fr-FR" sz="1400" dirty="0">
              <a:latin typeface="Titillium" pitchFamily="50" charset="0"/>
              <a:ea typeface="Calibri" pitchFamily="34" charset="0"/>
              <a:cs typeface="Times New Roman" pitchFamily="18" charset="0"/>
            </a:endParaRPr>
          </a:p>
          <a:p>
            <a:pPr marL="0" indent="0">
              <a:buNone/>
            </a:pPr>
            <a:r>
              <a:rPr lang="fr-FR" sz="1400" dirty="0">
                <a:latin typeface="Titillium" pitchFamily="50" charset="0"/>
                <a:ea typeface="Calibri" pitchFamily="34" charset="0"/>
                <a:cs typeface="Times New Roman" pitchFamily="18" charset="0"/>
              </a:rPr>
              <a:t>Automne 2018</a:t>
            </a:r>
          </a:p>
          <a:p>
            <a:pPr marL="0" indent="0">
              <a:buNone/>
            </a:pPr>
            <a:r>
              <a:rPr lang="fr-FR" sz="1700" b="1" dirty="0">
                <a:latin typeface="Titillium" pitchFamily="50" charset="0"/>
                <a:ea typeface="Calibri" pitchFamily="34" charset="0"/>
                <a:cs typeface="Times New Roman" pitchFamily="18" charset="0"/>
              </a:rPr>
              <a:t>PARTAGE DES PROPOSITIONS</a:t>
            </a:r>
          </a:p>
          <a:p>
            <a:pPr marL="0" indent="0">
              <a:buNone/>
            </a:pPr>
            <a:r>
              <a:rPr lang="fr-FR" sz="1500" i="1" dirty="0">
                <a:latin typeface="Calibri Light"/>
                <a:ea typeface="Calibri" pitchFamily="34" charset="0"/>
                <a:cs typeface="Times New Roman" pitchFamily="18" charset="0"/>
              </a:rPr>
              <a:t>Comité de pays, Consultation CODESEN, Consultation Maires</a:t>
            </a:r>
          </a:p>
          <a:p>
            <a:pPr marL="0" indent="0">
              <a:buNone/>
            </a:pPr>
            <a:endParaRPr lang="fr-FR" sz="1400" dirty="0">
              <a:latin typeface="Titillium" pitchFamily="50" charset="0"/>
              <a:ea typeface="Calibri" pitchFamily="34" charset="0"/>
              <a:cs typeface="Times New Roman" pitchFamily="18" charset="0"/>
            </a:endParaRPr>
          </a:p>
          <a:p>
            <a:pPr marL="0" indent="0">
              <a:buNone/>
            </a:pPr>
            <a:r>
              <a:rPr lang="fr-FR" sz="1400" dirty="0">
                <a:latin typeface="Titillium" pitchFamily="50" charset="0"/>
                <a:ea typeface="Calibri" pitchFamily="34" charset="0"/>
                <a:cs typeface="Times New Roman" pitchFamily="18" charset="0"/>
              </a:rPr>
              <a:t>Début 2019</a:t>
            </a:r>
          </a:p>
          <a:p>
            <a:pPr marL="0" indent="0">
              <a:buNone/>
            </a:pPr>
            <a:r>
              <a:rPr lang="fr-FR" sz="1700" b="1" dirty="0">
                <a:latin typeface="Titillium" pitchFamily="50" charset="0"/>
                <a:ea typeface="Calibri" pitchFamily="34" charset="0"/>
                <a:cs typeface="Times New Roman" pitchFamily="18" charset="0"/>
              </a:rPr>
              <a:t>VALIDATION ET MISE EN ŒUVRE DES ACTIONS</a:t>
            </a:r>
          </a:p>
          <a:p>
            <a:pPr marL="0" indent="0">
              <a:lnSpc>
                <a:spcPct val="100000"/>
              </a:lnSpc>
              <a:buNone/>
            </a:pPr>
            <a:endParaRPr lang="fr-FR" sz="1600" b="1" dirty="0">
              <a:solidFill>
                <a:prstClr val="black"/>
              </a:solidFill>
              <a:latin typeface="Titillium" pitchFamily="50" charset="0"/>
              <a:ea typeface="Calibri" pitchFamily="34" charset="0"/>
              <a:cs typeface="Times New Roman" pitchFamily="18" charset="0"/>
            </a:endParaRPr>
          </a:p>
          <a:p>
            <a:pPr marL="228600" lvl="1">
              <a:spcBef>
                <a:spcPts val="1000"/>
              </a:spcBef>
            </a:pPr>
            <a:endParaRPr lang="fr-FR" sz="1400" dirty="0">
              <a:solidFill>
                <a:prstClr val="black"/>
              </a:solidFill>
            </a:endParaRPr>
          </a:p>
          <a:p>
            <a:pPr marL="685800" lvl="2">
              <a:spcBef>
                <a:spcPts val="1000"/>
              </a:spcBef>
              <a:buNone/>
            </a:pPr>
            <a:endParaRPr lang="fr-FR" sz="1200" dirty="0"/>
          </a:p>
        </p:txBody>
      </p:sp>
      <p:sp>
        <p:nvSpPr>
          <p:cNvPr id="4" name="Espace réservé du numéro de diapositive 3"/>
          <p:cNvSpPr>
            <a:spLocks noGrp="1"/>
          </p:cNvSpPr>
          <p:nvPr>
            <p:ph type="sldNum" sz="quarter" idx="12"/>
          </p:nvPr>
        </p:nvSpPr>
        <p:spPr>
          <a:xfrm>
            <a:off x="6887011" y="6472136"/>
            <a:ext cx="2057400" cy="239935"/>
          </a:xfrm>
        </p:spPr>
        <p:txBody>
          <a:bodyPr/>
          <a:lstStyle/>
          <a:p>
            <a:fld id="{DF39C300-E891-4657-93AB-CC0B13B1A1CD}" type="slidenum">
              <a:rPr lang="fr-FR" smtClean="0">
                <a:solidFill>
                  <a:schemeClr val="tx1"/>
                </a:solidFill>
              </a:rPr>
              <a:pPr/>
              <a:t>4</a:t>
            </a:fld>
            <a:endParaRPr lang="fr-FR" dirty="0">
              <a:solidFill>
                <a:schemeClr val="tx1"/>
              </a:solidFill>
            </a:endParaRPr>
          </a:p>
        </p:txBody>
      </p:sp>
      <p:sp>
        <p:nvSpPr>
          <p:cNvPr id="6" name="Flèche vers le bas 5"/>
          <p:cNvSpPr/>
          <p:nvPr/>
        </p:nvSpPr>
        <p:spPr>
          <a:xfrm>
            <a:off x="8175177" y="1047749"/>
            <a:ext cx="370246" cy="853413"/>
          </a:xfrm>
          <a:prstGeom prst="downArrow">
            <a:avLst/>
          </a:prstGeom>
          <a:solidFill>
            <a:srgbClr val="7BBB56">
              <a:alpha val="6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Flèche vers le bas 6"/>
          <p:cNvSpPr/>
          <p:nvPr/>
        </p:nvSpPr>
        <p:spPr>
          <a:xfrm>
            <a:off x="8185009" y="2070713"/>
            <a:ext cx="412955" cy="853413"/>
          </a:xfrm>
          <a:prstGeom prst="downArrow">
            <a:avLst/>
          </a:prstGeom>
          <a:solidFill>
            <a:srgbClr val="7BBB56">
              <a:alpha val="6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Flèche vers le bas 7"/>
          <p:cNvSpPr/>
          <p:nvPr/>
        </p:nvSpPr>
        <p:spPr>
          <a:xfrm>
            <a:off x="8164162" y="4232839"/>
            <a:ext cx="422787" cy="922821"/>
          </a:xfrm>
          <a:prstGeom prst="downArrow">
            <a:avLst/>
          </a:prstGeom>
          <a:solidFill>
            <a:srgbClr val="7BBB56">
              <a:alpha val="6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02AD68B7-603A-4B13-8F7D-59DCD79F2154}"/>
              </a:ext>
            </a:extLst>
          </p:cNvPr>
          <p:cNvSpPr/>
          <p:nvPr/>
        </p:nvSpPr>
        <p:spPr>
          <a:xfrm>
            <a:off x="8308311" y="5937870"/>
            <a:ext cx="157323" cy="87516"/>
          </a:xfrm>
          <a:prstGeom prst="rect">
            <a:avLst/>
          </a:prstGeom>
          <a:solidFill>
            <a:srgbClr val="7BBB56">
              <a:alpha val="6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02AD68B7-603A-4B13-8F7D-59DCD79F2154}"/>
              </a:ext>
            </a:extLst>
          </p:cNvPr>
          <p:cNvSpPr/>
          <p:nvPr/>
        </p:nvSpPr>
        <p:spPr>
          <a:xfrm>
            <a:off x="8309986" y="5748626"/>
            <a:ext cx="157323" cy="87516"/>
          </a:xfrm>
          <a:prstGeom prst="rect">
            <a:avLst/>
          </a:prstGeom>
          <a:solidFill>
            <a:srgbClr val="7BBB56">
              <a:alpha val="6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space réservé du contenu 2"/>
          <p:cNvSpPr txBox="1">
            <a:spLocks/>
          </p:cNvSpPr>
          <p:nvPr/>
        </p:nvSpPr>
        <p:spPr>
          <a:xfrm>
            <a:off x="266785" y="314635"/>
            <a:ext cx="8369215" cy="447365"/>
          </a:xfrm>
          <a:prstGeom prst="rect">
            <a:avLst/>
          </a:prstGeom>
          <a:solidFill>
            <a:srgbClr val="7F7F7F">
              <a:alpha val="50196"/>
            </a:srgbClr>
          </a:solidFill>
        </p:spPr>
        <p:txBody>
          <a:bodyPr vert="horz" lIns="91440" tIns="45720" rIns="91440" bIns="45720" rtlCol="0">
            <a:normAutofit lnSpcReduction="1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800" b="1" i="0" u="none" strike="noStrike" kern="1200" cap="none" spc="0" normalizeH="0" baseline="0" noProof="0" dirty="0">
                <a:ln>
                  <a:noFill/>
                </a:ln>
                <a:solidFill>
                  <a:schemeClr val="bg1"/>
                </a:solidFill>
                <a:effectLst/>
                <a:uLnTx/>
                <a:uFillTx/>
                <a:latin typeface="Titillium" pitchFamily="50" charset="0"/>
                <a:ea typeface="Calibri" pitchFamily="34" charset="0"/>
                <a:cs typeface="Times New Roman" pitchFamily="18" charset="0"/>
              </a:rPr>
              <a:t>LES ETAPES DE LA DEMARCHE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1600" b="0" i="0" u="none" strike="noStrike" kern="1200" cap="none" spc="0" normalizeH="0" baseline="0" noProof="0" dirty="0">
              <a:ln>
                <a:noFill/>
              </a:ln>
              <a:solidFill>
                <a:prstClr val="black"/>
              </a:solidFill>
              <a:effectLst/>
              <a:uLnTx/>
              <a:uFillTx/>
              <a:latin typeface="Calibri Light"/>
              <a:ea typeface="Calibri" pitchFamily="34" charset="0"/>
              <a:cs typeface="Times New Roman" pitchFamily="18" charset="0"/>
            </a:endParaRPr>
          </a:p>
          <a:p>
            <a:pPr marL="228600" marR="0" lvl="0" indent="-228600" algn="l" defTabSz="914400" rtl="0" eaLnBrk="1" fontAlgn="auto" latinLnBrk="0" hangingPunct="1">
              <a:lnSpc>
                <a:spcPct val="90000"/>
              </a:lnSpc>
              <a:spcBef>
                <a:spcPts val="1000"/>
              </a:spcBef>
              <a:spcAft>
                <a:spcPts val="0"/>
              </a:spcAft>
              <a:buClrTx/>
              <a:buSzTx/>
              <a:tabLst/>
              <a:defRPr/>
            </a:pPr>
            <a:endParaRPr kumimoji="0" lang="fr-FR" sz="1500" b="1" i="0" u="none" strike="noStrike" kern="1200" cap="none" spc="0" normalizeH="0" baseline="0" noProof="0" dirty="0">
              <a:ln>
                <a:noFill/>
              </a:ln>
              <a:solidFill>
                <a:schemeClr val="tx1"/>
              </a:solidFill>
              <a:effectLst/>
              <a:uLnTx/>
              <a:uFillTx/>
              <a:latin typeface="+mj-lt"/>
              <a:ea typeface="Calibri" pitchFamily="34" charset="0"/>
              <a:cs typeface="Times New Roman" pitchFamily="18" charset="0"/>
            </a:endParaRPr>
          </a:p>
          <a:p>
            <a:pPr marL="228600" marR="0" lvl="0" indent="-228600" algn="l" defTabSz="914400" rtl="0" eaLnBrk="1" fontAlgn="auto" latinLnBrk="0" hangingPunct="1">
              <a:lnSpc>
                <a:spcPct val="90000"/>
              </a:lnSpc>
              <a:spcBef>
                <a:spcPts val="1000"/>
              </a:spcBef>
              <a:spcAft>
                <a:spcPts val="0"/>
              </a:spcAft>
              <a:buClrTx/>
              <a:buSzTx/>
              <a:tabLst/>
              <a:defRPr/>
            </a:pPr>
            <a:endParaRPr kumimoji="0" lang="fr-FR" sz="1500" b="1" i="0" u="none" strike="noStrike" kern="1200" cap="none" spc="0" normalizeH="0" baseline="0" noProof="0" dirty="0">
              <a:ln>
                <a:noFill/>
              </a:ln>
              <a:solidFill>
                <a:schemeClr val="tx1"/>
              </a:solidFill>
              <a:effectLst/>
              <a:uLnTx/>
              <a:uFillTx/>
              <a:latin typeface="+mj-lt"/>
              <a:ea typeface="Calibri" pitchFamily="34" charset="0"/>
              <a:cs typeface="Times New Roman" pitchFamily="18" charset="0"/>
            </a:endParaRPr>
          </a:p>
        </p:txBody>
      </p:sp>
      <p:sp>
        <p:nvSpPr>
          <p:cNvPr id="20" name="Flèche vers le bas 19"/>
          <p:cNvSpPr/>
          <p:nvPr/>
        </p:nvSpPr>
        <p:spPr>
          <a:xfrm>
            <a:off x="8175177" y="3122985"/>
            <a:ext cx="422787" cy="933450"/>
          </a:xfrm>
          <a:prstGeom prst="downArrow">
            <a:avLst/>
          </a:prstGeom>
          <a:solidFill>
            <a:srgbClr val="7BBB56">
              <a:alpha val="6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a:extLst>
              <a:ext uri="{FF2B5EF4-FFF2-40B4-BE49-F238E27FC236}">
                <a16:creationId xmlns:a16="http://schemas.microsoft.com/office/drawing/2014/main" id="{02AD68B7-603A-4B13-8F7D-59DCD79F2154}"/>
              </a:ext>
            </a:extLst>
          </p:cNvPr>
          <p:cNvSpPr/>
          <p:nvPr/>
        </p:nvSpPr>
        <p:spPr>
          <a:xfrm>
            <a:off x="8308311" y="6080745"/>
            <a:ext cx="157323" cy="87516"/>
          </a:xfrm>
          <a:prstGeom prst="rect">
            <a:avLst/>
          </a:prstGeom>
          <a:solidFill>
            <a:srgbClr val="7BBB56">
              <a:alpha val="6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771081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12"/>
          </p:nvPr>
        </p:nvSpPr>
        <p:spPr/>
        <p:txBody>
          <a:bodyPr/>
          <a:lstStyle/>
          <a:p>
            <a:fld id="{8A2CB29A-4DED-455A-A5B0-DD1BF471A2D4}" type="slidenum">
              <a:rPr lang="fr-FR" b="1" smtClean="0">
                <a:solidFill>
                  <a:schemeClr val="tx1"/>
                </a:solidFill>
              </a:rPr>
              <a:pPr/>
              <a:t>5</a:t>
            </a:fld>
            <a:endParaRPr lang="fr-FR" b="1">
              <a:solidFill>
                <a:schemeClr val="tx1"/>
              </a:solidFill>
            </a:endParaRPr>
          </a:p>
        </p:txBody>
      </p:sp>
      <p:sp>
        <p:nvSpPr>
          <p:cNvPr id="10" name="ZoneTexte 9"/>
          <p:cNvSpPr txBox="1"/>
          <p:nvPr/>
        </p:nvSpPr>
        <p:spPr>
          <a:xfrm>
            <a:off x="3152775" y="5648325"/>
            <a:ext cx="809625" cy="646331"/>
          </a:xfrm>
          <a:prstGeom prst="rect">
            <a:avLst/>
          </a:prstGeom>
          <a:noFill/>
        </p:spPr>
        <p:txBody>
          <a:bodyPr wrap="square" rtlCol="0">
            <a:spAutoFit/>
          </a:bodyPr>
          <a:lstStyle/>
          <a:p>
            <a:pPr algn="ctr"/>
            <a:r>
              <a:rPr lang="fr-FR" sz="900" dirty="0">
                <a:solidFill>
                  <a:schemeClr val="bg1"/>
                </a:solidFill>
              </a:rPr>
              <a:t>Un observatoire de l’habitat et du foncier</a:t>
            </a:r>
          </a:p>
        </p:txBody>
      </p:sp>
      <p:sp>
        <p:nvSpPr>
          <p:cNvPr id="11" name="Espace réservé du contenu 2"/>
          <p:cNvSpPr txBox="1">
            <a:spLocks/>
          </p:cNvSpPr>
          <p:nvPr/>
        </p:nvSpPr>
        <p:spPr>
          <a:xfrm>
            <a:off x="266785" y="219385"/>
            <a:ext cx="8369215" cy="447365"/>
          </a:xfrm>
          <a:prstGeom prst="rect">
            <a:avLst/>
          </a:prstGeom>
          <a:solidFill>
            <a:srgbClr val="7F7F7F">
              <a:alpha val="49020"/>
            </a:srgbClr>
          </a:solidFill>
        </p:spPr>
        <p:txBody>
          <a:bodyPr vert="horz" lIns="91440" tIns="45720" rIns="91440" bIns="45720" rtlCol="0">
            <a:normAutofit lnSpcReduction="1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800" b="1" i="0" u="none" strike="noStrike" kern="1200" cap="none" spc="0" normalizeH="0" baseline="0" noProof="0" dirty="0">
                <a:ln>
                  <a:noFill/>
                </a:ln>
                <a:solidFill>
                  <a:schemeClr val="bg1"/>
                </a:solidFill>
                <a:effectLst/>
                <a:uLnTx/>
                <a:uFillTx/>
                <a:latin typeface="Titillium" pitchFamily="50" charset="0"/>
                <a:ea typeface="Calibri" pitchFamily="34" charset="0"/>
                <a:cs typeface="Times New Roman" pitchFamily="18" charset="0"/>
              </a:rPr>
              <a:t>LES</a:t>
            </a:r>
            <a:r>
              <a:rPr kumimoji="0" lang="fr-FR" sz="2800" b="1" i="0" u="none" strike="noStrike" kern="1200" cap="none" spc="0" normalizeH="0" noProof="0" dirty="0">
                <a:ln>
                  <a:noFill/>
                </a:ln>
                <a:solidFill>
                  <a:schemeClr val="bg1"/>
                </a:solidFill>
                <a:effectLst/>
                <a:uLnTx/>
                <a:uFillTx/>
                <a:latin typeface="Titillium" pitchFamily="50" charset="0"/>
                <a:ea typeface="Calibri" pitchFamily="34" charset="0"/>
                <a:cs typeface="Times New Roman" pitchFamily="18" charset="0"/>
              </a:rPr>
              <a:t> 5 ORIENTATIONS</a:t>
            </a:r>
            <a:endParaRPr kumimoji="0" lang="fr-FR" sz="2800" b="1" i="0" u="none" strike="noStrike" kern="1200" cap="none" spc="0" normalizeH="0" baseline="0" noProof="0" dirty="0">
              <a:ln>
                <a:noFill/>
              </a:ln>
              <a:solidFill>
                <a:schemeClr val="bg1"/>
              </a:solidFill>
              <a:effectLst/>
              <a:uLnTx/>
              <a:uFillTx/>
              <a:latin typeface="Titillium" pitchFamily="50" charset="0"/>
              <a:ea typeface="Calibri" pitchFamily="34" charset="0"/>
              <a:cs typeface="Times New Roman"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1600" b="0" i="0" u="none" strike="noStrike" kern="1200" cap="none" spc="0" normalizeH="0" baseline="0" noProof="0" dirty="0">
              <a:ln>
                <a:noFill/>
              </a:ln>
              <a:solidFill>
                <a:prstClr val="black"/>
              </a:solidFill>
              <a:effectLst/>
              <a:uLnTx/>
              <a:uFillTx/>
              <a:latin typeface="Calibri Light"/>
              <a:ea typeface="Calibri" pitchFamily="34" charset="0"/>
              <a:cs typeface="Times New Roman" pitchFamily="18" charset="0"/>
            </a:endParaRPr>
          </a:p>
          <a:p>
            <a:pPr marL="228600" marR="0" lvl="0" indent="-228600" algn="l" defTabSz="914400" rtl="0" eaLnBrk="1" fontAlgn="auto" latinLnBrk="0" hangingPunct="1">
              <a:lnSpc>
                <a:spcPct val="90000"/>
              </a:lnSpc>
              <a:spcBef>
                <a:spcPts val="1000"/>
              </a:spcBef>
              <a:spcAft>
                <a:spcPts val="0"/>
              </a:spcAft>
              <a:buClrTx/>
              <a:buSzTx/>
              <a:tabLst/>
              <a:defRPr/>
            </a:pPr>
            <a:endParaRPr kumimoji="0" lang="fr-FR" sz="1500" b="1" i="0" u="none" strike="noStrike" kern="1200" cap="none" spc="0" normalizeH="0" baseline="0" noProof="0" dirty="0">
              <a:ln>
                <a:noFill/>
              </a:ln>
              <a:solidFill>
                <a:schemeClr val="tx1"/>
              </a:solidFill>
              <a:effectLst/>
              <a:uLnTx/>
              <a:uFillTx/>
              <a:latin typeface="+mj-lt"/>
              <a:ea typeface="Calibri" pitchFamily="34" charset="0"/>
              <a:cs typeface="Times New Roman" pitchFamily="18" charset="0"/>
            </a:endParaRPr>
          </a:p>
        </p:txBody>
      </p:sp>
      <p:pic>
        <p:nvPicPr>
          <p:cNvPr id="103426" name="Picture 2"/>
          <p:cNvPicPr>
            <a:picLocks noChangeAspect="1" noChangeArrowheads="1"/>
          </p:cNvPicPr>
          <p:nvPr/>
        </p:nvPicPr>
        <p:blipFill>
          <a:blip r:embed="rId3" cstate="print"/>
          <a:srcRect/>
          <a:stretch>
            <a:fillRect/>
          </a:stretch>
        </p:blipFill>
        <p:spPr bwMode="auto">
          <a:xfrm>
            <a:off x="1140661" y="758757"/>
            <a:ext cx="6621462" cy="6510488"/>
          </a:xfrm>
          <a:prstGeom prst="rect">
            <a:avLst/>
          </a:prstGeom>
          <a:noFill/>
          <a:ln w="9525">
            <a:noFill/>
            <a:miter lim="800000"/>
            <a:headEnd/>
            <a:tailEnd/>
          </a:ln>
        </p:spPr>
      </p:pic>
    </p:spTree>
    <p:extLst>
      <p:ext uri="{BB962C8B-B14F-4D97-AF65-F5344CB8AC3E}">
        <p14:creationId xmlns:p14="http://schemas.microsoft.com/office/powerpoint/2010/main" val="3970831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66785" y="1476375"/>
            <a:ext cx="6911069" cy="5229224"/>
          </a:xfrm>
        </p:spPr>
        <p:txBody>
          <a:bodyPr>
            <a:normAutofit/>
          </a:bodyPr>
          <a:lstStyle/>
          <a:p>
            <a:pPr marL="228600" lvl="1">
              <a:spcBef>
                <a:spcPts val="1000"/>
              </a:spcBef>
              <a:buNone/>
            </a:pPr>
            <a:endParaRPr lang="fr-FR" sz="1700" b="1" dirty="0">
              <a:latin typeface="Titillium" pitchFamily="50" charset="0"/>
              <a:ea typeface="Calibri" pitchFamily="34" charset="0"/>
              <a:cs typeface="Times New Roman" pitchFamily="18" charset="0"/>
            </a:endParaRPr>
          </a:p>
          <a:p>
            <a:pPr marL="228600" lvl="1">
              <a:spcBef>
                <a:spcPts val="1000"/>
              </a:spcBef>
              <a:buNone/>
            </a:pPr>
            <a:r>
              <a:rPr lang="fr-FR" sz="1700" b="1" dirty="0">
                <a:latin typeface="Titillium" pitchFamily="50" charset="0"/>
                <a:ea typeface="Calibri" pitchFamily="34" charset="0"/>
                <a:cs typeface="Times New Roman" pitchFamily="18" charset="0"/>
              </a:rPr>
              <a:t>La coordination </a:t>
            </a:r>
            <a:r>
              <a:rPr lang="fr-FR" sz="1600" dirty="0">
                <a:solidFill>
                  <a:prstClr val="black"/>
                </a:solidFill>
                <a:latin typeface="Calibri Light"/>
                <a:ea typeface="Calibri" pitchFamily="34" charset="0"/>
                <a:cs typeface="Times New Roman" pitchFamily="18" charset="0"/>
              </a:rPr>
              <a:t>[à partir des moyens actuels]</a:t>
            </a:r>
          </a:p>
          <a:p>
            <a:pPr>
              <a:buNone/>
            </a:pPr>
            <a:endParaRPr lang="fr-FR" sz="1800" b="1" dirty="0">
              <a:latin typeface="Titillium" pitchFamily="50" charset="0"/>
              <a:ea typeface="Calibri" pitchFamily="34" charset="0"/>
              <a:cs typeface="Times New Roman" pitchFamily="18" charset="0"/>
            </a:endParaRPr>
          </a:p>
          <a:p>
            <a:pPr>
              <a:buNone/>
            </a:pPr>
            <a:endParaRPr lang="fr-FR" sz="1800" b="1" dirty="0">
              <a:latin typeface="Titillium" pitchFamily="50" charset="0"/>
              <a:ea typeface="Calibri" pitchFamily="34" charset="0"/>
              <a:cs typeface="Times New Roman" pitchFamily="18" charset="0"/>
            </a:endParaRPr>
          </a:p>
          <a:p>
            <a:pPr>
              <a:buNone/>
            </a:pPr>
            <a:endParaRPr lang="fr-FR" sz="1800" b="1" dirty="0">
              <a:latin typeface="Titillium" pitchFamily="50" charset="0"/>
              <a:ea typeface="Calibri" pitchFamily="34" charset="0"/>
              <a:cs typeface="Times New Roman" pitchFamily="18" charset="0"/>
            </a:endParaRPr>
          </a:p>
          <a:p>
            <a:pPr>
              <a:buNone/>
            </a:pPr>
            <a:endParaRPr lang="fr-FR" sz="1800" b="1" dirty="0">
              <a:latin typeface="Titillium" pitchFamily="50" charset="0"/>
              <a:ea typeface="Calibri" pitchFamily="34" charset="0"/>
              <a:cs typeface="Times New Roman" pitchFamily="18" charset="0"/>
            </a:endParaRPr>
          </a:p>
          <a:p>
            <a:pPr>
              <a:buNone/>
            </a:pPr>
            <a:r>
              <a:rPr lang="fr-FR" sz="1700" b="1" dirty="0">
                <a:latin typeface="Titillium" pitchFamily="50" charset="0"/>
                <a:ea typeface="Calibri" pitchFamily="34" charset="0"/>
                <a:cs typeface="Times New Roman" pitchFamily="18" charset="0"/>
              </a:rPr>
              <a:t>L’union </a:t>
            </a:r>
            <a:r>
              <a:rPr lang="fr-FR" sz="1600" dirty="0">
                <a:latin typeface="Calibri Light"/>
                <a:ea typeface="Calibri" pitchFamily="34" charset="0"/>
                <a:cs typeface="Times New Roman" pitchFamily="18" charset="0"/>
              </a:rPr>
              <a:t>[actions nécessitant des moyens supplémentaires]</a:t>
            </a:r>
          </a:p>
          <a:p>
            <a:pPr marL="228600" lvl="1">
              <a:lnSpc>
                <a:spcPct val="70000"/>
              </a:lnSpc>
              <a:spcBef>
                <a:spcPts val="1000"/>
              </a:spcBef>
              <a:buNone/>
            </a:pPr>
            <a:endParaRPr lang="fr-FR" sz="1600" dirty="0">
              <a:latin typeface="Calibri Light"/>
              <a:ea typeface="Calibri" pitchFamily="34" charset="0"/>
              <a:cs typeface="Times New Roman" pitchFamily="18" charset="0"/>
            </a:endParaRPr>
          </a:p>
          <a:p>
            <a:pPr marL="228600" lvl="1">
              <a:lnSpc>
                <a:spcPct val="70000"/>
              </a:lnSpc>
              <a:spcBef>
                <a:spcPts val="1000"/>
              </a:spcBef>
              <a:buNone/>
            </a:pPr>
            <a:endParaRPr lang="fr-FR" sz="1600" dirty="0">
              <a:latin typeface="Calibri Light"/>
              <a:ea typeface="Calibri" pitchFamily="34" charset="0"/>
              <a:cs typeface="Times New Roman" pitchFamily="18" charset="0"/>
            </a:endParaRPr>
          </a:p>
          <a:p>
            <a:pPr marL="228600" lvl="1">
              <a:lnSpc>
                <a:spcPct val="70000"/>
              </a:lnSpc>
              <a:spcBef>
                <a:spcPts val="1000"/>
              </a:spcBef>
              <a:buNone/>
            </a:pPr>
            <a:endParaRPr lang="fr-FR" sz="1600" dirty="0">
              <a:latin typeface="Calibri Light"/>
              <a:ea typeface="Calibri" pitchFamily="34" charset="0"/>
              <a:cs typeface="Times New Roman" pitchFamily="18" charset="0"/>
            </a:endParaRPr>
          </a:p>
          <a:p>
            <a:pPr marL="228600" lvl="1">
              <a:lnSpc>
                <a:spcPct val="70000"/>
              </a:lnSpc>
              <a:spcBef>
                <a:spcPts val="1000"/>
              </a:spcBef>
              <a:buNone/>
            </a:pPr>
            <a:endParaRPr lang="fr-FR" sz="1600" dirty="0">
              <a:latin typeface="Calibri Light"/>
              <a:ea typeface="Calibri" pitchFamily="34" charset="0"/>
              <a:cs typeface="Times New Roman" pitchFamily="18" charset="0"/>
            </a:endParaRPr>
          </a:p>
          <a:p>
            <a:pPr marL="228600" lvl="1">
              <a:lnSpc>
                <a:spcPct val="70000"/>
              </a:lnSpc>
              <a:spcBef>
                <a:spcPts val="1000"/>
              </a:spcBef>
              <a:buNone/>
            </a:pPr>
            <a:endParaRPr lang="fr-FR" sz="1600" dirty="0">
              <a:latin typeface="Calibri Light"/>
              <a:ea typeface="Calibri" pitchFamily="34" charset="0"/>
              <a:cs typeface="Times New Roman" pitchFamily="18" charset="0"/>
            </a:endParaRPr>
          </a:p>
          <a:p>
            <a:pPr marL="228600" lvl="1">
              <a:lnSpc>
                <a:spcPct val="70000"/>
              </a:lnSpc>
              <a:spcBef>
                <a:spcPts val="1000"/>
              </a:spcBef>
              <a:buNone/>
            </a:pPr>
            <a:r>
              <a:rPr lang="fr-FR" sz="1700" b="1" dirty="0">
                <a:latin typeface="Titillium" pitchFamily="50" charset="0"/>
                <a:ea typeface="Calibri" pitchFamily="34" charset="0"/>
                <a:cs typeface="Times New Roman" pitchFamily="18" charset="0"/>
              </a:rPr>
              <a:t>Le changement de modèle</a:t>
            </a:r>
          </a:p>
          <a:p>
            <a:pPr marL="228600" lvl="1">
              <a:lnSpc>
                <a:spcPct val="70000"/>
              </a:lnSpc>
              <a:spcBef>
                <a:spcPts val="1000"/>
              </a:spcBef>
              <a:buNone/>
            </a:pPr>
            <a:endParaRPr lang="fr-FR" sz="1600" dirty="0">
              <a:solidFill>
                <a:prstClr val="black"/>
              </a:solidFill>
              <a:latin typeface="Calibri Light"/>
              <a:ea typeface="Calibri" pitchFamily="34" charset="0"/>
              <a:cs typeface="Times New Roman" pitchFamily="18" charset="0"/>
            </a:endParaRPr>
          </a:p>
        </p:txBody>
      </p:sp>
      <p:sp>
        <p:nvSpPr>
          <p:cNvPr id="6" name="Espace réservé du numéro de diapositive 5"/>
          <p:cNvSpPr>
            <a:spLocks noGrp="1"/>
          </p:cNvSpPr>
          <p:nvPr>
            <p:ph type="sldNum" sz="quarter" idx="12"/>
          </p:nvPr>
        </p:nvSpPr>
        <p:spPr/>
        <p:txBody>
          <a:bodyPr/>
          <a:lstStyle/>
          <a:p>
            <a:fld id="{8A2CB29A-4DED-455A-A5B0-DD1BF471A2D4}" type="slidenum">
              <a:rPr lang="fr-FR" smtClean="0">
                <a:solidFill>
                  <a:schemeClr val="tx1"/>
                </a:solidFill>
              </a:rPr>
              <a:pPr/>
              <a:t>6</a:t>
            </a:fld>
            <a:endParaRPr lang="fr-FR" dirty="0">
              <a:solidFill>
                <a:schemeClr val="tx1"/>
              </a:solidFill>
            </a:endParaRPr>
          </a:p>
        </p:txBody>
      </p:sp>
      <p:sp>
        <p:nvSpPr>
          <p:cNvPr id="7" name="Espace réservé du contenu 2"/>
          <p:cNvSpPr txBox="1">
            <a:spLocks/>
          </p:cNvSpPr>
          <p:nvPr/>
        </p:nvSpPr>
        <p:spPr>
          <a:xfrm>
            <a:off x="266785" y="314635"/>
            <a:ext cx="8369215" cy="875990"/>
          </a:xfrm>
          <a:prstGeom prst="rect">
            <a:avLst/>
          </a:prstGeom>
          <a:solidFill>
            <a:srgbClr val="7F7F7F">
              <a:alpha val="50196"/>
            </a:srgbClr>
          </a:solidFill>
        </p:spPr>
        <p:txBody>
          <a:bodyPr vert="horz" lIns="91440" tIns="45720" rIns="91440" bIns="45720" rtlCol="0">
            <a:normAutofit fontScale="92500" lnSpcReduction="1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800" b="1" i="0" u="none" strike="noStrike" kern="1200" cap="none" spc="0" normalizeH="0" baseline="0" noProof="0" dirty="0">
                <a:ln>
                  <a:noFill/>
                </a:ln>
                <a:solidFill>
                  <a:schemeClr val="bg1"/>
                </a:solidFill>
                <a:effectLst/>
                <a:uLnTx/>
                <a:uFillTx/>
                <a:latin typeface="Titillium" pitchFamily="50" charset="0"/>
                <a:ea typeface="Calibri" pitchFamily="34" charset="0"/>
                <a:cs typeface="Times New Roman" pitchFamily="18" charset="0"/>
              </a:rPr>
              <a:t>DES</a:t>
            </a:r>
            <a:r>
              <a:rPr kumimoji="0" lang="fr-FR" sz="2800" b="1" i="0" u="none" strike="noStrike" kern="1200" cap="none" spc="0" normalizeH="0" noProof="0" dirty="0">
                <a:ln>
                  <a:noFill/>
                </a:ln>
                <a:solidFill>
                  <a:schemeClr val="bg1"/>
                </a:solidFill>
                <a:effectLst/>
                <a:uLnTx/>
                <a:uFillTx/>
                <a:latin typeface="Titillium" pitchFamily="50" charset="0"/>
                <a:ea typeface="Calibri" pitchFamily="34" charset="0"/>
                <a:cs typeface="Times New Roman" pitchFamily="18" charset="0"/>
              </a:rPr>
              <a:t> ACTIONS QUI IMPLIQUENT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800" b="1" i="0" u="none" strike="noStrike" kern="1200" cap="none" spc="0" normalizeH="0" noProof="0" dirty="0">
                <a:ln>
                  <a:noFill/>
                </a:ln>
                <a:solidFill>
                  <a:schemeClr val="bg1"/>
                </a:solidFill>
                <a:effectLst/>
                <a:uLnTx/>
                <a:uFillTx/>
                <a:latin typeface="Titillium" pitchFamily="50" charset="0"/>
                <a:ea typeface="Calibri" pitchFamily="34" charset="0"/>
                <a:cs typeface="Times New Roman" pitchFamily="18" charset="0"/>
              </a:rPr>
              <a:t>DES ENGAGEMENTS VARIABLES </a:t>
            </a:r>
            <a:endParaRPr kumimoji="0" lang="fr-FR" sz="2800" b="1" i="0" u="none" strike="noStrike" kern="1200" cap="none" spc="0" normalizeH="0" baseline="0" noProof="0" dirty="0">
              <a:ln>
                <a:noFill/>
              </a:ln>
              <a:solidFill>
                <a:schemeClr val="bg1"/>
              </a:solidFill>
              <a:effectLst/>
              <a:uLnTx/>
              <a:uFillTx/>
              <a:latin typeface="Titillium" pitchFamily="50" charset="0"/>
              <a:ea typeface="Calibri" pitchFamily="34" charset="0"/>
              <a:cs typeface="Times New Roman"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1600" b="0" i="0" u="none" strike="noStrike" kern="1200" cap="none" spc="0" normalizeH="0" baseline="0" noProof="0" dirty="0">
              <a:ln>
                <a:noFill/>
              </a:ln>
              <a:solidFill>
                <a:prstClr val="black"/>
              </a:solidFill>
              <a:effectLst/>
              <a:uLnTx/>
              <a:uFillTx/>
              <a:latin typeface="Calibri Light"/>
              <a:ea typeface="Calibri" pitchFamily="34" charset="0"/>
              <a:cs typeface="Times New Roman" pitchFamily="18" charset="0"/>
            </a:endParaRPr>
          </a:p>
          <a:p>
            <a:pPr marL="228600" marR="0" lvl="0" indent="-228600" algn="l" defTabSz="914400" rtl="0" eaLnBrk="1" fontAlgn="auto" latinLnBrk="0" hangingPunct="1">
              <a:lnSpc>
                <a:spcPct val="90000"/>
              </a:lnSpc>
              <a:spcBef>
                <a:spcPts val="1000"/>
              </a:spcBef>
              <a:spcAft>
                <a:spcPts val="0"/>
              </a:spcAft>
              <a:buClrTx/>
              <a:buSzTx/>
              <a:tabLst/>
              <a:defRPr/>
            </a:pPr>
            <a:endParaRPr kumimoji="0" lang="fr-FR" sz="1500" b="1" i="0" u="none" strike="noStrike" kern="1200" cap="none" spc="0" normalizeH="0" baseline="0" noProof="0" dirty="0">
              <a:ln>
                <a:noFill/>
              </a:ln>
              <a:solidFill>
                <a:schemeClr val="tx1"/>
              </a:solidFill>
              <a:effectLst/>
              <a:uLnTx/>
              <a:uFillTx/>
              <a:latin typeface="+mj-lt"/>
              <a:ea typeface="Calibri" pitchFamily="34" charset="0"/>
              <a:cs typeface="Times New Roman" pitchFamily="18" charset="0"/>
            </a:endParaRPr>
          </a:p>
          <a:p>
            <a:pPr marL="228600" marR="0" lvl="0" indent="-228600" algn="l" defTabSz="914400" rtl="0" eaLnBrk="1" fontAlgn="auto" latinLnBrk="0" hangingPunct="1">
              <a:lnSpc>
                <a:spcPct val="90000"/>
              </a:lnSpc>
              <a:spcBef>
                <a:spcPts val="1000"/>
              </a:spcBef>
              <a:spcAft>
                <a:spcPts val="0"/>
              </a:spcAft>
              <a:buClrTx/>
              <a:buSzTx/>
              <a:tabLst/>
              <a:defRPr/>
            </a:pPr>
            <a:endParaRPr kumimoji="0" lang="fr-FR" sz="1500" b="1" i="0" u="none" strike="noStrike" kern="1200" cap="none" spc="0" normalizeH="0" baseline="0" noProof="0" dirty="0">
              <a:ln>
                <a:noFill/>
              </a:ln>
              <a:solidFill>
                <a:schemeClr val="tx1"/>
              </a:solidFill>
              <a:effectLst/>
              <a:uLnTx/>
              <a:uFillTx/>
              <a:latin typeface="+mj-lt"/>
              <a:ea typeface="Calibri" pitchFamily="34" charset="0"/>
              <a:cs typeface="Times New Roman" pitchFamily="18" charset="0"/>
            </a:endParaRPr>
          </a:p>
        </p:txBody>
      </p:sp>
      <p:pic>
        <p:nvPicPr>
          <p:cNvPr id="102403" name="Picture 3"/>
          <p:cNvPicPr>
            <a:picLocks noChangeAspect="1" noChangeArrowheads="1"/>
          </p:cNvPicPr>
          <p:nvPr/>
        </p:nvPicPr>
        <p:blipFill>
          <a:blip r:embed="rId3" cstate="print">
            <a:duotone>
              <a:prstClr val="black"/>
              <a:schemeClr val="accent4">
                <a:tint val="45000"/>
                <a:satMod val="400000"/>
              </a:schemeClr>
            </a:duotone>
          </a:blip>
          <a:srcRect l="29319" r="41361"/>
          <a:stretch>
            <a:fillRect/>
          </a:stretch>
        </p:blipFill>
        <p:spPr bwMode="auto">
          <a:xfrm>
            <a:off x="7353300" y="3386138"/>
            <a:ext cx="1066800" cy="1238250"/>
          </a:xfrm>
          <a:prstGeom prst="rect">
            <a:avLst/>
          </a:prstGeom>
          <a:noFill/>
          <a:ln w="9525">
            <a:noFill/>
            <a:miter lim="800000"/>
            <a:headEnd/>
            <a:tailEnd/>
          </a:ln>
        </p:spPr>
      </p:pic>
      <p:pic>
        <p:nvPicPr>
          <p:cNvPr id="10" name="Picture 3"/>
          <p:cNvPicPr>
            <a:picLocks noChangeAspect="1" noChangeArrowheads="1"/>
          </p:cNvPicPr>
          <p:nvPr/>
        </p:nvPicPr>
        <p:blipFill>
          <a:blip r:embed="rId3" cstate="print">
            <a:duotone>
              <a:prstClr val="black"/>
              <a:schemeClr val="accent6">
                <a:tint val="45000"/>
                <a:satMod val="400000"/>
              </a:schemeClr>
            </a:duotone>
          </a:blip>
          <a:srcRect r="70942"/>
          <a:stretch>
            <a:fillRect/>
          </a:stretch>
        </p:blipFill>
        <p:spPr bwMode="auto">
          <a:xfrm>
            <a:off x="7343775" y="1476375"/>
            <a:ext cx="1057275" cy="1238250"/>
          </a:xfrm>
          <a:prstGeom prst="rect">
            <a:avLst/>
          </a:prstGeom>
          <a:noFill/>
          <a:ln w="9525">
            <a:noFill/>
            <a:miter lim="800000"/>
            <a:headEnd/>
            <a:tailEnd/>
          </a:ln>
        </p:spPr>
      </p:pic>
      <p:pic>
        <p:nvPicPr>
          <p:cNvPr id="11" name="Picture 3"/>
          <p:cNvPicPr>
            <a:picLocks noChangeAspect="1" noChangeArrowheads="1"/>
          </p:cNvPicPr>
          <p:nvPr/>
        </p:nvPicPr>
        <p:blipFill>
          <a:blip r:embed="rId3" cstate="print">
            <a:duotone>
              <a:prstClr val="black"/>
              <a:schemeClr val="accent2">
                <a:tint val="45000"/>
                <a:satMod val="400000"/>
              </a:schemeClr>
            </a:duotone>
          </a:blip>
          <a:srcRect l="58377" r="11257"/>
          <a:stretch>
            <a:fillRect/>
          </a:stretch>
        </p:blipFill>
        <p:spPr bwMode="auto">
          <a:xfrm>
            <a:off x="7353300" y="5172075"/>
            <a:ext cx="1104900" cy="123825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a:xfrm>
            <a:off x="6457950" y="6365682"/>
            <a:ext cx="2057400" cy="365125"/>
          </a:xfrm>
        </p:spPr>
        <p:txBody>
          <a:bodyPr/>
          <a:lstStyle/>
          <a:p>
            <a:fld id="{8A2CB29A-4DED-455A-A5B0-DD1BF471A2D4}" type="slidenum">
              <a:rPr lang="fr-FR" smtClean="0">
                <a:solidFill>
                  <a:schemeClr val="tx1"/>
                </a:solidFill>
              </a:rPr>
              <a:pPr/>
              <a:t>7</a:t>
            </a:fld>
            <a:endParaRPr lang="fr-FR">
              <a:solidFill>
                <a:schemeClr val="tx1"/>
              </a:solidFill>
            </a:endParaRPr>
          </a:p>
        </p:txBody>
      </p:sp>
      <p:sp>
        <p:nvSpPr>
          <p:cNvPr id="7" name="Espace réservé du contenu 2"/>
          <p:cNvSpPr txBox="1">
            <a:spLocks/>
          </p:cNvSpPr>
          <p:nvPr/>
        </p:nvSpPr>
        <p:spPr>
          <a:xfrm>
            <a:off x="323935" y="2410134"/>
            <a:ext cx="8369215" cy="1190315"/>
          </a:xfrm>
          <a:prstGeom prst="rect">
            <a:avLst/>
          </a:prstGeom>
          <a:solidFill>
            <a:srgbClr val="7F7F7F">
              <a:alpha val="50196"/>
            </a:srgbClr>
          </a:solidFill>
        </p:spPr>
        <p:txBody>
          <a:bodyPr vert="horz" lIns="91440" tIns="45720" rIns="91440" bIns="45720" rtlCol="0">
            <a:norm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sz="2800" b="1" noProof="0" dirty="0">
                <a:solidFill>
                  <a:schemeClr val="bg1"/>
                </a:solidFill>
                <a:latin typeface="Titillium" pitchFamily="50" charset="0"/>
                <a:ea typeface="Calibri" pitchFamily="34" charset="0"/>
                <a:cs typeface="Times New Roman" pitchFamily="18" charset="0"/>
              </a:rPr>
              <a:t>5</a:t>
            </a:r>
            <a:r>
              <a:rPr kumimoji="0" lang="fr-FR" sz="2800" b="1" i="0" u="none" strike="noStrike" kern="1200" cap="none" spc="0" normalizeH="0" baseline="0" noProof="0" dirty="0">
                <a:ln>
                  <a:noFill/>
                </a:ln>
                <a:solidFill>
                  <a:schemeClr val="bg1"/>
                </a:solidFill>
                <a:effectLst/>
                <a:uLnTx/>
                <a:uFillTx/>
                <a:latin typeface="Titillium" pitchFamily="50" charset="0"/>
                <a:ea typeface="Calibri" pitchFamily="34" charset="0"/>
                <a:cs typeface="Times New Roman" pitchFamily="18" charset="0"/>
              </a:rPr>
              <a:t> </a:t>
            </a:r>
            <a:r>
              <a:rPr kumimoji="0" lang="fr-FR" sz="2800" b="1" i="0" u="none" strike="noStrike" kern="1200" cap="none" spc="0" normalizeH="0" noProof="0" dirty="0">
                <a:ln>
                  <a:noFill/>
                </a:ln>
                <a:solidFill>
                  <a:schemeClr val="bg1"/>
                </a:solidFill>
                <a:effectLst/>
                <a:uLnTx/>
                <a:uFillTx/>
                <a:latin typeface="Titillium" pitchFamily="50" charset="0"/>
                <a:ea typeface="Calibri" pitchFamily="34" charset="0"/>
                <a:cs typeface="Times New Roman" pitchFamily="18" charset="0"/>
              </a:rPr>
              <a:t>ACTIONS POUR FAIRE MIEUX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800" b="1" i="0" u="none" strike="noStrike" kern="1200" cap="none" spc="0" normalizeH="0" noProof="0" dirty="0">
                <a:ln>
                  <a:noFill/>
                </a:ln>
                <a:solidFill>
                  <a:schemeClr val="bg1"/>
                </a:solidFill>
                <a:effectLst/>
                <a:uLnTx/>
                <a:uFillTx/>
                <a:latin typeface="Titillium" pitchFamily="50" charset="0"/>
                <a:ea typeface="Calibri" pitchFamily="34" charset="0"/>
                <a:cs typeface="Times New Roman" pitchFamily="18" charset="0"/>
              </a:rPr>
              <a:t>A PARTIR DES MOYENS EXISTANTS</a:t>
            </a:r>
            <a:endParaRPr kumimoji="0" lang="fr-FR" sz="1600" b="0" i="0" u="none" strike="noStrike" kern="1200" cap="none" spc="0" normalizeH="0" baseline="0" noProof="0" dirty="0">
              <a:ln>
                <a:noFill/>
              </a:ln>
              <a:solidFill>
                <a:prstClr val="black"/>
              </a:solidFill>
              <a:effectLst/>
              <a:uLnTx/>
              <a:uFillTx/>
              <a:latin typeface="Calibri Light"/>
              <a:ea typeface="Calibri" pitchFamily="34" charset="0"/>
              <a:cs typeface="Times New Roman" pitchFamily="18" charset="0"/>
            </a:endParaRPr>
          </a:p>
          <a:p>
            <a:pPr marL="228600" marR="0" lvl="0" indent="-228600" algn="l" defTabSz="914400" rtl="0" eaLnBrk="1" fontAlgn="auto" latinLnBrk="0" hangingPunct="1">
              <a:lnSpc>
                <a:spcPct val="90000"/>
              </a:lnSpc>
              <a:spcBef>
                <a:spcPts val="1000"/>
              </a:spcBef>
              <a:spcAft>
                <a:spcPts val="0"/>
              </a:spcAft>
              <a:buClrTx/>
              <a:buSzTx/>
              <a:tabLst/>
              <a:defRPr/>
            </a:pPr>
            <a:endParaRPr kumimoji="0" lang="fr-FR" sz="1500" b="1" i="0" u="none" strike="noStrike" kern="1200" cap="none" spc="0" normalizeH="0" baseline="0" noProof="0" dirty="0">
              <a:ln>
                <a:noFill/>
              </a:ln>
              <a:solidFill>
                <a:schemeClr val="tx1"/>
              </a:solidFill>
              <a:effectLst/>
              <a:uLnTx/>
              <a:uFillTx/>
              <a:latin typeface="+mj-lt"/>
              <a:ea typeface="Calibri" pitchFamily="34" charset="0"/>
              <a:cs typeface="Times New Roman" pitchFamily="18" charset="0"/>
            </a:endParaRPr>
          </a:p>
        </p:txBody>
      </p:sp>
      <p:sp>
        <p:nvSpPr>
          <p:cNvPr id="15" name="Rectangle 14"/>
          <p:cNvSpPr/>
          <p:nvPr/>
        </p:nvSpPr>
        <p:spPr>
          <a:xfrm>
            <a:off x="6600824" y="3657600"/>
            <a:ext cx="866775" cy="21621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p:cNvSpPr/>
          <p:nvPr/>
        </p:nvSpPr>
        <p:spPr>
          <a:xfrm rot="1953478">
            <a:off x="7175190" y="4274396"/>
            <a:ext cx="516185" cy="7631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p:cNvSpPr/>
          <p:nvPr/>
        </p:nvSpPr>
        <p:spPr>
          <a:xfrm rot="163288">
            <a:off x="6334336" y="4388737"/>
            <a:ext cx="1295232" cy="1192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0" name="Picture 3"/>
          <p:cNvPicPr>
            <a:picLocks noChangeAspect="1" noChangeArrowheads="1"/>
          </p:cNvPicPr>
          <p:nvPr/>
        </p:nvPicPr>
        <p:blipFill>
          <a:blip r:embed="rId2" cstate="print">
            <a:duotone>
              <a:prstClr val="black"/>
              <a:schemeClr val="accent6">
                <a:tint val="45000"/>
                <a:satMod val="400000"/>
              </a:schemeClr>
            </a:duotone>
          </a:blip>
          <a:srcRect r="70942"/>
          <a:stretch>
            <a:fillRect/>
          </a:stretch>
        </p:blipFill>
        <p:spPr bwMode="auto">
          <a:xfrm>
            <a:off x="4067175" y="3857625"/>
            <a:ext cx="1057275" cy="123825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a:xfrm>
            <a:off x="6730502" y="6356351"/>
            <a:ext cx="2057400" cy="365125"/>
          </a:xfrm>
        </p:spPr>
        <p:txBody>
          <a:bodyPr/>
          <a:lstStyle/>
          <a:p>
            <a:fld id="{8A2CB29A-4DED-455A-A5B0-DD1BF471A2D4}" type="slidenum">
              <a:rPr lang="fr-FR" smtClean="0">
                <a:solidFill>
                  <a:schemeClr val="tx1"/>
                </a:solidFill>
              </a:rPr>
              <a:pPr/>
              <a:t>8</a:t>
            </a:fld>
            <a:endParaRPr lang="fr-FR" dirty="0">
              <a:solidFill>
                <a:schemeClr val="tx1"/>
              </a:solidFill>
            </a:endParaRPr>
          </a:p>
        </p:txBody>
      </p:sp>
      <p:cxnSp>
        <p:nvCxnSpPr>
          <p:cNvPr id="7" name="Connecteur droit 6"/>
          <p:cNvCxnSpPr/>
          <p:nvPr/>
        </p:nvCxnSpPr>
        <p:spPr>
          <a:xfrm flipH="1">
            <a:off x="0" y="0"/>
            <a:ext cx="36576" cy="6858000"/>
          </a:xfrm>
          <a:prstGeom prst="line">
            <a:avLst/>
          </a:prstGeom>
          <a:ln w="76200">
            <a:solidFill>
              <a:srgbClr val="F35B2B"/>
            </a:solidFill>
          </a:ln>
        </p:spPr>
        <p:style>
          <a:lnRef idx="1">
            <a:schemeClr val="accent1"/>
          </a:lnRef>
          <a:fillRef idx="0">
            <a:schemeClr val="accent1"/>
          </a:fillRef>
          <a:effectRef idx="0">
            <a:schemeClr val="accent1"/>
          </a:effectRef>
          <a:fontRef idx="minor">
            <a:schemeClr val="tx1"/>
          </a:fontRef>
        </p:style>
      </p:cxnSp>
      <p:sp>
        <p:nvSpPr>
          <p:cNvPr id="56" name="ZoneTexte 55"/>
          <p:cNvSpPr txBox="1"/>
          <p:nvPr/>
        </p:nvSpPr>
        <p:spPr>
          <a:xfrm>
            <a:off x="553923" y="266386"/>
            <a:ext cx="8321393" cy="369332"/>
          </a:xfrm>
          <a:prstGeom prst="rect">
            <a:avLst/>
          </a:prstGeom>
          <a:solidFill>
            <a:srgbClr val="F35B2B"/>
          </a:solidFill>
        </p:spPr>
        <p:txBody>
          <a:bodyPr wrap="square" rtlCol="0">
            <a:spAutoFit/>
          </a:bodyPr>
          <a:lstStyle/>
          <a:p>
            <a:r>
              <a:rPr lang="fr-FR" dirty="0">
                <a:solidFill>
                  <a:schemeClr val="bg1"/>
                </a:solidFill>
              </a:rPr>
              <a:t>Aller vers une organisation commune d’évènements emploi formation</a:t>
            </a:r>
          </a:p>
        </p:txBody>
      </p:sp>
      <p:sp>
        <p:nvSpPr>
          <p:cNvPr id="63" name="ZoneTexte 62"/>
          <p:cNvSpPr txBox="1"/>
          <p:nvPr/>
        </p:nvSpPr>
        <p:spPr>
          <a:xfrm>
            <a:off x="545634" y="736062"/>
            <a:ext cx="2519362" cy="1600438"/>
          </a:xfrm>
          <a:prstGeom prst="rect">
            <a:avLst/>
          </a:prstGeom>
          <a:solidFill>
            <a:schemeClr val="bg1">
              <a:lumMod val="95000"/>
            </a:schemeClr>
          </a:solidFill>
        </p:spPr>
        <p:txBody>
          <a:bodyPr wrap="square" rtlCol="0">
            <a:spAutoFit/>
          </a:bodyPr>
          <a:lstStyle/>
          <a:p>
            <a:r>
              <a:rPr lang="fr-FR" sz="1600" dirty="0"/>
              <a:t>1 / Objectifs</a:t>
            </a:r>
          </a:p>
          <a:p>
            <a:pPr>
              <a:spcAft>
                <a:spcPts val="600"/>
              </a:spcAft>
            </a:pPr>
            <a:r>
              <a:rPr lang="fr-FR" sz="1200" dirty="0">
                <a:solidFill>
                  <a:schemeClr val="tx1">
                    <a:lumMod val="50000"/>
                    <a:lumOff val="50000"/>
                  </a:schemeClr>
                </a:solidFill>
              </a:rPr>
              <a:t>Agir à la bonne échelle, celle des bassins d’emploi</a:t>
            </a:r>
          </a:p>
          <a:p>
            <a:pPr lvl="0">
              <a:spcAft>
                <a:spcPts val="600"/>
              </a:spcAft>
            </a:pPr>
            <a:r>
              <a:rPr lang="fr-FR" sz="1200" dirty="0">
                <a:solidFill>
                  <a:schemeClr val="tx1">
                    <a:lumMod val="50000"/>
                    <a:lumOff val="50000"/>
                  </a:schemeClr>
                </a:solidFill>
              </a:rPr>
              <a:t>Eviter de solliciter les entreprises et les acteurs à plusieurs reprises</a:t>
            </a:r>
          </a:p>
          <a:p>
            <a:pPr>
              <a:spcAft>
                <a:spcPts val="600"/>
              </a:spcAft>
            </a:pPr>
            <a:r>
              <a:rPr lang="fr-FR" sz="1200" dirty="0">
                <a:solidFill>
                  <a:schemeClr val="tx1">
                    <a:lumMod val="50000"/>
                    <a:lumOff val="50000"/>
                  </a:schemeClr>
                </a:solidFill>
              </a:rPr>
              <a:t>Mutualiser les moyens pour rationaliser les dépenses </a:t>
            </a:r>
          </a:p>
        </p:txBody>
      </p:sp>
      <p:cxnSp>
        <p:nvCxnSpPr>
          <p:cNvPr id="65" name="Connecteur droit 64"/>
          <p:cNvCxnSpPr/>
          <p:nvPr/>
        </p:nvCxnSpPr>
        <p:spPr>
          <a:xfrm flipV="1">
            <a:off x="838646" y="4622715"/>
            <a:ext cx="7882581" cy="31776"/>
          </a:xfrm>
          <a:prstGeom prst="line">
            <a:avLst/>
          </a:prstGeom>
          <a:ln w="76200">
            <a:solidFill>
              <a:srgbClr val="F35B2B"/>
            </a:solidFill>
          </a:ln>
        </p:spPr>
        <p:style>
          <a:lnRef idx="1">
            <a:schemeClr val="accent1"/>
          </a:lnRef>
          <a:fillRef idx="0">
            <a:schemeClr val="accent1"/>
          </a:fillRef>
          <a:effectRef idx="0">
            <a:schemeClr val="accent1"/>
          </a:effectRef>
          <a:fontRef idx="minor">
            <a:schemeClr val="tx1"/>
          </a:fontRef>
        </p:style>
      </p:cxnSp>
      <p:sp>
        <p:nvSpPr>
          <p:cNvPr id="66" name="Triangle isocèle 65"/>
          <p:cNvSpPr/>
          <p:nvPr/>
        </p:nvSpPr>
        <p:spPr>
          <a:xfrm rot="5400000">
            <a:off x="8547203" y="4434532"/>
            <a:ext cx="362464" cy="395416"/>
          </a:xfrm>
          <a:prstGeom prst="triangle">
            <a:avLst/>
          </a:prstGeom>
          <a:solidFill>
            <a:srgbClr val="F35B2B"/>
          </a:solidFill>
          <a:ln>
            <a:solidFill>
              <a:srgbClr val="F35B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7" name="Rectangle 66"/>
          <p:cNvSpPr/>
          <p:nvPr/>
        </p:nvSpPr>
        <p:spPr>
          <a:xfrm>
            <a:off x="820429" y="4497893"/>
            <a:ext cx="57665" cy="288322"/>
          </a:xfrm>
          <a:prstGeom prst="rect">
            <a:avLst/>
          </a:prstGeom>
          <a:solidFill>
            <a:srgbClr val="F35B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8" name="Rectangle 67"/>
          <p:cNvSpPr/>
          <p:nvPr/>
        </p:nvSpPr>
        <p:spPr>
          <a:xfrm>
            <a:off x="3221931" y="4516753"/>
            <a:ext cx="57665" cy="288322"/>
          </a:xfrm>
          <a:prstGeom prst="rect">
            <a:avLst/>
          </a:prstGeom>
          <a:solidFill>
            <a:srgbClr val="F35B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0" name="Rectangle 69"/>
          <p:cNvSpPr/>
          <p:nvPr/>
        </p:nvSpPr>
        <p:spPr>
          <a:xfrm>
            <a:off x="5210876" y="4507130"/>
            <a:ext cx="57665" cy="288322"/>
          </a:xfrm>
          <a:prstGeom prst="rect">
            <a:avLst/>
          </a:prstGeom>
          <a:solidFill>
            <a:srgbClr val="F35B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1" name="Rectangle 70"/>
          <p:cNvSpPr/>
          <p:nvPr/>
        </p:nvSpPr>
        <p:spPr>
          <a:xfrm>
            <a:off x="6821116" y="4526180"/>
            <a:ext cx="57665" cy="288322"/>
          </a:xfrm>
          <a:prstGeom prst="rect">
            <a:avLst/>
          </a:prstGeom>
          <a:solidFill>
            <a:srgbClr val="F35B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2" name="ZoneTexte 71"/>
          <p:cNvSpPr txBox="1"/>
          <p:nvPr/>
        </p:nvSpPr>
        <p:spPr>
          <a:xfrm>
            <a:off x="409581" y="4812441"/>
            <a:ext cx="1941235" cy="1015663"/>
          </a:xfrm>
          <a:prstGeom prst="rect">
            <a:avLst/>
          </a:prstGeom>
          <a:solidFill>
            <a:schemeClr val="bg1">
              <a:lumMod val="95000"/>
            </a:schemeClr>
          </a:solidFill>
        </p:spPr>
        <p:txBody>
          <a:bodyPr wrap="square" rtlCol="0">
            <a:spAutoFit/>
          </a:bodyPr>
          <a:lstStyle/>
          <a:p>
            <a:pPr algn="ctr">
              <a:defRPr/>
            </a:pPr>
            <a:r>
              <a:rPr lang="fr-FR" sz="1200" dirty="0">
                <a:solidFill>
                  <a:schemeClr val="tx1">
                    <a:lumMod val="50000"/>
                    <a:lumOff val="50000"/>
                  </a:schemeClr>
                </a:solidFill>
              </a:rPr>
              <a:t>Partage des bilans des évènements menés par chaque EPCI (notamment sur les montages financiers) et des </a:t>
            </a:r>
            <a:r>
              <a:rPr lang="fr-FR" sz="1200" b="1" dirty="0">
                <a:solidFill>
                  <a:schemeClr val="tx1">
                    <a:lumMod val="50000"/>
                    <a:lumOff val="50000"/>
                  </a:schemeClr>
                </a:solidFill>
              </a:rPr>
              <a:t>bonnes pratiques </a:t>
            </a:r>
          </a:p>
        </p:txBody>
      </p:sp>
      <p:sp>
        <p:nvSpPr>
          <p:cNvPr id="73" name="ZoneTexte 72"/>
          <p:cNvSpPr txBox="1"/>
          <p:nvPr/>
        </p:nvSpPr>
        <p:spPr>
          <a:xfrm>
            <a:off x="2504241" y="4819149"/>
            <a:ext cx="1821601" cy="1015663"/>
          </a:xfrm>
          <a:prstGeom prst="rect">
            <a:avLst/>
          </a:prstGeom>
          <a:solidFill>
            <a:schemeClr val="bg1">
              <a:lumMod val="95000"/>
            </a:schemeClr>
          </a:solidFill>
        </p:spPr>
        <p:txBody>
          <a:bodyPr wrap="square" rtlCol="0">
            <a:spAutoFit/>
          </a:bodyPr>
          <a:lstStyle/>
          <a:p>
            <a:pPr algn="ctr">
              <a:defRPr/>
            </a:pPr>
            <a:r>
              <a:rPr lang="fr-FR" sz="1200" b="1" dirty="0">
                <a:solidFill>
                  <a:schemeClr val="tx1">
                    <a:lumMod val="50000"/>
                    <a:lumOff val="50000"/>
                  </a:schemeClr>
                </a:solidFill>
              </a:rPr>
              <a:t>Recensement</a:t>
            </a:r>
            <a:r>
              <a:rPr lang="fr-FR" sz="1200" dirty="0">
                <a:solidFill>
                  <a:schemeClr val="tx1">
                    <a:lumMod val="50000"/>
                    <a:lumOff val="50000"/>
                  </a:schemeClr>
                </a:solidFill>
              </a:rPr>
              <a:t> des événements existants à l’échelle pays  / organisation du partage des tâches par le pilote</a:t>
            </a:r>
            <a:endParaRPr lang="fr-FR" sz="1200" b="1" dirty="0">
              <a:solidFill>
                <a:schemeClr val="tx1">
                  <a:lumMod val="50000"/>
                  <a:lumOff val="50000"/>
                </a:schemeClr>
              </a:solidFill>
            </a:endParaRPr>
          </a:p>
        </p:txBody>
      </p:sp>
      <p:sp>
        <p:nvSpPr>
          <p:cNvPr id="76" name="ZoneTexte 75"/>
          <p:cNvSpPr txBox="1"/>
          <p:nvPr/>
        </p:nvSpPr>
        <p:spPr>
          <a:xfrm>
            <a:off x="6034238" y="4846936"/>
            <a:ext cx="1604768" cy="1615827"/>
          </a:xfrm>
          <a:prstGeom prst="rect">
            <a:avLst/>
          </a:prstGeom>
          <a:solidFill>
            <a:schemeClr val="bg1">
              <a:lumMod val="95000"/>
            </a:schemeClr>
          </a:solidFill>
        </p:spPr>
        <p:txBody>
          <a:bodyPr wrap="square" rtlCol="0">
            <a:spAutoFit/>
          </a:bodyPr>
          <a:lstStyle/>
          <a:p>
            <a:pPr algn="ctr">
              <a:defRPr/>
            </a:pPr>
            <a:r>
              <a:rPr lang="fr-FR" sz="1100" dirty="0">
                <a:solidFill>
                  <a:schemeClr val="tx1">
                    <a:lumMod val="50000"/>
                    <a:lumOff val="50000"/>
                  </a:schemeClr>
                </a:solidFill>
              </a:rPr>
              <a:t>Travail de </a:t>
            </a:r>
            <a:r>
              <a:rPr lang="fr-FR" sz="1100" b="1" dirty="0">
                <a:solidFill>
                  <a:schemeClr val="tx1">
                    <a:lumMod val="50000"/>
                    <a:lumOff val="50000"/>
                  </a:schemeClr>
                </a:solidFill>
              </a:rPr>
              <a:t>concertation avec les acteurs de l’emploi formation </a:t>
            </a:r>
            <a:r>
              <a:rPr lang="fr-FR" sz="1100" dirty="0">
                <a:solidFill>
                  <a:schemeClr val="tx1">
                    <a:lumMod val="50000"/>
                    <a:lumOff val="50000"/>
                  </a:schemeClr>
                </a:solidFill>
              </a:rPr>
              <a:t>du Pays de Saint Malo (Conférence Territoriale de l’emploi et Formation, Groupe local Emploi, DIRRECTE, Pôle Emploi, Cr AFPA, etc.)</a:t>
            </a:r>
            <a:endParaRPr lang="fr-FR" sz="1100" b="1" dirty="0">
              <a:solidFill>
                <a:schemeClr val="tx1">
                  <a:lumMod val="50000"/>
                  <a:lumOff val="50000"/>
                </a:schemeClr>
              </a:solidFill>
            </a:endParaRPr>
          </a:p>
        </p:txBody>
      </p:sp>
      <p:sp>
        <p:nvSpPr>
          <p:cNvPr id="77" name="ZoneTexte 76"/>
          <p:cNvSpPr txBox="1"/>
          <p:nvPr/>
        </p:nvSpPr>
        <p:spPr>
          <a:xfrm>
            <a:off x="4656654" y="4818948"/>
            <a:ext cx="1194744" cy="646331"/>
          </a:xfrm>
          <a:prstGeom prst="rect">
            <a:avLst/>
          </a:prstGeom>
          <a:solidFill>
            <a:schemeClr val="bg1">
              <a:lumMod val="95000"/>
            </a:schemeClr>
          </a:solidFill>
        </p:spPr>
        <p:txBody>
          <a:bodyPr wrap="square" rtlCol="0">
            <a:spAutoFit/>
          </a:bodyPr>
          <a:lstStyle/>
          <a:p>
            <a:pPr algn="ctr">
              <a:defRPr/>
            </a:pPr>
            <a:r>
              <a:rPr lang="fr-FR" sz="1200" b="1" dirty="0">
                <a:solidFill>
                  <a:schemeClr val="tx1">
                    <a:lumMod val="50000"/>
                    <a:lumOff val="50000"/>
                  </a:schemeClr>
                </a:solidFill>
              </a:rPr>
              <a:t>Calendrier</a:t>
            </a:r>
            <a:r>
              <a:rPr lang="fr-FR" sz="1200" dirty="0">
                <a:solidFill>
                  <a:schemeClr val="tx1">
                    <a:lumMod val="50000"/>
                    <a:lumOff val="50000"/>
                  </a:schemeClr>
                </a:solidFill>
              </a:rPr>
              <a:t> et </a:t>
            </a:r>
            <a:r>
              <a:rPr lang="fr-FR" sz="1200" b="1" dirty="0">
                <a:solidFill>
                  <a:schemeClr val="tx1">
                    <a:lumMod val="50000"/>
                    <a:lumOff val="50000"/>
                  </a:schemeClr>
                </a:solidFill>
              </a:rPr>
              <a:t>communication commune</a:t>
            </a:r>
          </a:p>
        </p:txBody>
      </p:sp>
      <p:sp>
        <p:nvSpPr>
          <p:cNvPr id="78" name="ZoneTexte 77"/>
          <p:cNvSpPr txBox="1"/>
          <p:nvPr/>
        </p:nvSpPr>
        <p:spPr>
          <a:xfrm>
            <a:off x="7769635" y="4846936"/>
            <a:ext cx="1105682" cy="646331"/>
          </a:xfrm>
          <a:prstGeom prst="rect">
            <a:avLst/>
          </a:prstGeom>
          <a:solidFill>
            <a:schemeClr val="bg1">
              <a:lumMod val="95000"/>
            </a:schemeClr>
          </a:solidFill>
        </p:spPr>
        <p:txBody>
          <a:bodyPr wrap="square" rtlCol="0">
            <a:spAutoFit/>
          </a:bodyPr>
          <a:lstStyle/>
          <a:p>
            <a:pPr algn="ctr">
              <a:defRPr/>
            </a:pPr>
            <a:r>
              <a:rPr lang="fr-FR" sz="1200" b="1" dirty="0">
                <a:solidFill>
                  <a:schemeClr val="tx1">
                    <a:lumMod val="50000"/>
                    <a:lumOff val="50000"/>
                  </a:schemeClr>
                </a:solidFill>
              </a:rPr>
              <a:t>Evènements communs </a:t>
            </a:r>
            <a:r>
              <a:rPr lang="fr-FR" sz="1200" dirty="0">
                <a:solidFill>
                  <a:schemeClr val="tx1">
                    <a:lumMod val="50000"/>
                    <a:lumOff val="50000"/>
                  </a:schemeClr>
                </a:solidFill>
              </a:rPr>
              <a:t>aux  3 EPCI</a:t>
            </a:r>
            <a:endParaRPr lang="fr-FR" sz="1200" b="1" dirty="0">
              <a:solidFill>
                <a:schemeClr val="tx1">
                  <a:lumMod val="50000"/>
                  <a:lumOff val="50000"/>
                </a:schemeClr>
              </a:solidFill>
            </a:endParaRPr>
          </a:p>
        </p:txBody>
      </p:sp>
      <p:sp>
        <p:nvSpPr>
          <p:cNvPr id="82" name="Rectangle 81"/>
          <p:cNvSpPr/>
          <p:nvPr/>
        </p:nvSpPr>
        <p:spPr>
          <a:xfrm>
            <a:off x="8078416" y="4526180"/>
            <a:ext cx="57665" cy="288322"/>
          </a:xfrm>
          <a:prstGeom prst="rect">
            <a:avLst/>
          </a:prstGeom>
          <a:solidFill>
            <a:srgbClr val="F35B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4" name="ZoneTexte 83"/>
          <p:cNvSpPr txBox="1"/>
          <p:nvPr/>
        </p:nvSpPr>
        <p:spPr>
          <a:xfrm>
            <a:off x="6353522" y="4216439"/>
            <a:ext cx="1053255" cy="276999"/>
          </a:xfrm>
          <a:prstGeom prst="rect">
            <a:avLst/>
          </a:prstGeom>
          <a:noFill/>
        </p:spPr>
        <p:txBody>
          <a:bodyPr wrap="square" rtlCol="0">
            <a:spAutoFit/>
          </a:bodyPr>
          <a:lstStyle/>
          <a:p>
            <a:r>
              <a:rPr lang="fr-FR" sz="1200" dirty="0">
                <a:solidFill>
                  <a:schemeClr val="tx1">
                    <a:lumMod val="50000"/>
                    <a:lumOff val="50000"/>
                  </a:schemeClr>
                </a:solidFill>
              </a:rPr>
              <a:t>Février 2019</a:t>
            </a:r>
          </a:p>
        </p:txBody>
      </p:sp>
      <p:sp>
        <p:nvSpPr>
          <p:cNvPr id="85" name="ZoneTexte 84"/>
          <p:cNvSpPr txBox="1"/>
          <p:nvPr/>
        </p:nvSpPr>
        <p:spPr>
          <a:xfrm>
            <a:off x="7563296" y="4187766"/>
            <a:ext cx="981075" cy="276999"/>
          </a:xfrm>
          <a:prstGeom prst="rect">
            <a:avLst/>
          </a:prstGeom>
          <a:noFill/>
        </p:spPr>
        <p:txBody>
          <a:bodyPr wrap="square" rtlCol="0">
            <a:spAutoFit/>
          </a:bodyPr>
          <a:lstStyle/>
          <a:p>
            <a:pPr algn="ctr"/>
            <a:r>
              <a:rPr lang="fr-FR" sz="1200" dirty="0">
                <a:solidFill>
                  <a:schemeClr val="tx1">
                    <a:lumMod val="50000"/>
                    <a:lumOff val="50000"/>
                  </a:schemeClr>
                </a:solidFill>
              </a:rPr>
              <a:t>Mars 2020</a:t>
            </a:r>
          </a:p>
        </p:txBody>
      </p:sp>
      <p:sp>
        <p:nvSpPr>
          <p:cNvPr id="89" name="ZoneTexte 88"/>
          <p:cNvSpPr txBox="1"/>
          <p:nvPr/>
        </p:nvSpPr>
        <p:spPr>
          <a:xfrm>
            <a:off x="596402" y="2047875"/>
            <a:ext cx="7572375" cy="307777"/>
          </a:xfrm>
          <a:prstGeom prst="rect">
            <a:avLst/>
          </a:prstGeom>
          <a:noFill/>
        </p:spPr>
        <p:txBody>
          <a:bodyPr wrap="square" rtlCol="0">
            <a:spAutoFit/>
          </a:bodyPr>
          <a:lstStyle/>
          <a:p>
            <a:endParaRPr lang="fr-FR" sz="1400" dirty="0"/>
          </a:p>
        </p:txBody>
      </p:sp>
      <p:sp>
        <p:nvSpPr>
          <p:cNvPr id="33" name="ZoneTexte 32"/>
          <p:cNvSpPr txBox="1"/>
          <p:nvPr/>
        </p:nvSpPr>
        <p:spPr>
          <a:xfrm>
            <a:off x="3282452" y="742950"/>
            <a:ext cx="5545025" cy="3293209"/>
          </a:xfrm>
          <a:prstGeom prst="rect">
            <a:avLst/>
          </a:prstGeom>
          <a:solidFill>
            <a:schemeClr val="accent4">
              <a:lumMod val="20000"/>
              <a:lumOff val="80000"/>
            </a:schemeClr>
          </a:solidFill>
        </p:spPr>
        <p:txBody>
          <a:bodyPr wrap="square" rtlCol="0">
            <a:spAutoFit/>
          </a:bodyPr>
          <a:lstStyle/>
          <a:p>
            <a:r>
              <a:rPr lang="fr-FR" sz="1600" dirty="0"/>
              <a:t>2 / Description</a:t>
            </a:r>
          </a:p>
          <a:p>
            <a:pPr lvl="0" algn="just"/>
            <a:r>
              <a:rPr lang="fr-FR" sz="1200" dirty="0">
                <a:solidFill>
                  <a:schemeClr val="tx1">
                    <a:lumMod val="50000"/>
                    <a:lumOff val="50000"/>
                  </a:schemeClr>
                </a:solidFill>
              </a:rPr>
              <a:t>3 des EPCI du pays de Saint-Malo envisagent, à </a:t>
            </a:r>
            <a:r>
              <a:rPr lang="fr-FR" sz="1200" b="1" dirty="0">
                <a:solidFill>
                  <a:schemeClr val="tx1">
                    <a:lumMod val="50000"/>
                    <a:lumOff val="50000"/>
                  </a:schemeClr>
                </a:solidFill>
              </a:rPr>
              <a:t>l’horizon 2020 </a:t>
            </a:r>
            <a:r>
              <a:rPr lang="fr-FR" sz="1200" dirty="0">
                <a:solidFill>
                  <a:schemeClr val="tx1">
                    <a:lumMod val="50000"/>
                    <a:lumOff val="50000"/>
                  </a:schemeClr>
                </a:solidFill>
              </a:rPr>
              <a:t>d’organiser leurs évènements emploi / formation en commun. </a:t>
            </a:r>
          </a:p>
          <a:p>
            <a:pPr lvl="0" algn="just"/>
            <a:endParaRPr lang="fr-FR" sz="1200" dirty="0">
              <a:solidFill>
                <a:schemeClr val="tx1">
                  <a:lumMod val="50000"/>
                  <a:lumOff val="50000"/>
                </a:schemeClr>
              </a:solidFill>
            </a:endParaRPr>
          </a:p>
          <a:p>
            <a:pPr lvl="0" algn="just"/>
            <a:r>
              <a:rPr lang="fr-FR" sz="1200" dirty="0">
                <a:solidFill>
                  <a:schemeClr val="tx1">
                    <a:lumMod val="50000"/>
                    <a:lumOff val="50000"/>
                  </a:schemeClr>
                </a:solidFill>
              </a:rPr>
              <a:t>D’ici là, il s’agit de :</a:t>
            </a:r>
          </a:p>
          <a:p>
            <a:pPr lvl="0" algn="just">
              <a:buFont typeface="Arial" pitchFamily="34" charset="0"/>
              <a:buChar char="•"/>
            </a:pPr>
            <a:r>
              <a:rPr lang="fr-FR" sz="1200" b="1" dirty="0">
                <a:solidFill>
                  <a:schemeClr val="tx1">
                    <a:lumMod val="50000"/>
                    <a:lumOff val="50000"/>
                  </a:schemeClr>
                </a:solidFill>
              </a:rPr>
              <a:t> recenser les évènements existants</a:t>
            </a:r>
            <a:r>
              <a:rPr lang="fr-FR" sz="1200" dirty="0">
                <a:solidFill>
                  <a:schemeClr val="tx1">
                    <a:lumMod val="50000"/>
                    <a:lumOff val="50000"/>
                  </a:schemeClr>
                </a:solidFill>
              </a:rPr>
              <a:t>, </a:t>
            </a:r>
          </a:p>
          <a:p>
            <a:pPr algn="just">
              <a:buFont typeface="Arial" pitchFamily="34" charset="0"/>
              <a:buChar char="•"/>
            </a:pPr>
            <a:r>
              <a:rPr lang="fr-FR" sz="1200" dirty="0">
                <a:solidFill>
                  <a:schemeClr val="tx1">
                    <a:lumMod val="50000"/>
                    <a:lumOff val="50000"/>
                  </a:schemeClr>
                </a:solidFill>
              </a:rPr>
              <a:t> partager </a:t>
            </a:r>
            <a:r>
              <a:rPr lang="fr-FR" sz="1200" b="1" dirty="0">
                <a:solidFill>
                  <a:schemeClr val="tx1">
                    <a:lumMod val="50000"/>
                    <a:lumOff val="50000"/>
                  </a:schemeClr>
                </a:solidFill>
              </a:rPr>
              <a:t>les bonnes pratiques</a:t>
            </a:r>
            <a:r>
              <a:rPr lang="fr-FR" sz="1200" dirty="0">
                <a:solidFill>
                  <a:schemeClr val="tx1">
                    <a:lumMod val="50000"/>
                    <a:lumOff val="50000"/>
                  </a:schemeClr>
                </a:solidFill>
              </a:rPr>
              <a:t>. </a:t>
            </a:r>
          </a:p>
          <a:p>
            <a:pPr lvl="0" algn="just">
              <a:buFont typeface="Arial" pitchFamily="34" charset="0"/>
              <a:buChar char="•"/>
            </a:pPr>
            <a:r>
              <a:rPr lang="fr-FR" sz="1200" dirty="0">
                <a:solidFill>
                  <a:schemeClr val="tx1">
                    <a:lumMod val="50000"/>
                    <a:lumOff val="50000"/>
                  </a:schemeClr>
                </a:solidFill>
              </a:rPr>
              <a:t> mettre en place un </a:t>
            </a:r>
            <a:r>
              <a:rPr lang="fr-FR" sz="1200" b="1" dirty="0">
                <a:solidFill>
                  <a:schemeClr val="tx1">
                    <a:lumMod val="50000"/>
                    <a:lumOff val="50000"/>
                  </a:schemeClr>
                </a:solidFill>
              </a:rPr>
              <a:t>calendrier partagé </a:t>
            </a:r>
            <a:r>
              <a:rPr lang="fr-FR" sz="1200" dirty="0">
                <a:solidFill>
                  <a:schemeClr val="tx1">
                    <a:lumMod val="50000"/>
                    <a:lumOff val="50000"/>
                  </a:schemeClr>
                </a:solidFill>
              </a:rPr>
              <a:t>pour mieux coordonner les évènements, </a:t>
            </a:r>
          </a:p>
          <a:p>
            <a:pPr lvl="0" algn="just">
              <a:buFont typeface="Arial" pitchFamily="34" charset="0"/>
              <a:buChar char="•"/>
            </a:pPr>
            <a:endParaRPr lang="fr-FR" sz="1200" dirty="0">
              <a:solidFill>
                <a:schemeClr val="tx1">
                  <a:lumMod val="50000"/>
                  <a:lumOff val="50000"/>
                </a:schemeClr>
              </a:solidFill>
            </a:endParaRPr>
          </a:p>
          <a:p>
            <a:pPr lvl="0" algn="just"/>
            <a:r>
              <a:rPr lang="fr-FR" sz="1200" dirty="0">
                <a:solidFill>
                  <a:schemeClr val="tx1">
                    <a:lumMod val="50000"/>
                    <a:lumOff val="50000"/>
                  </a:schemeClr>
                </a:solidFill>
              </a:rPr>
              <a:t>Cela s’appuie sur </a:t>
            </a:r>
            <a:r>
              <a:rPr lang="fr-FR" sz="1200" b="1" dirty="0">
                <a:solidFill>
                  <a:schemeClr val="tx1">
                    <a:lumMod val="50000"/>
                    <a:lumOff val="50000"/>
                  </a:schemeClr>
                </a:solidFill>
              </a:rPr>
              <a:t>un groupe de travail des directions</a:t>
            </a:r>
            <a:r>
              <a:rPr lang="fr-FR" sz="1200" dirty="0">
                <a:solidFill>
                  <a:schemeClr val="tx1">
                    <a:lumMod val="50000"/>
                    <a:lumOff val="50000"/>
                  </a:schemeClr>
                </a:solidFill>
              </a:rPr>
              <a:t> </a:t>
            </a:r>
            <a:r>
              <a:rPr lang="fr-FR" sz="1200" b="1" dirty="0">
                <a:solidFill>
                  <a:schemeClr val="tx1">
                    <a:lumMod val="50000"/>
                    <a:lumOff val="50000"/>
                  </a:schemeClr>
                </a:solidFill>
              </a:rPr>
              <a:t>développement économique </a:t>
            </a:r>
            <a:r>
              <a:rPr lang="fr-FR" sz="1200" dirty="0">
                <a:solidFill>
                  <a:schemeClr val="tx1">
                    <a:lumMod val="50000"/>
                    <a:lumOff val="50000"/>
                  </a:schemeClr>
                </a:solidFill>
              </a:rPr>
              <a:t>de chaque EPCI. </a:t>
            </a:r>
          </a:p>
          <a:p>
            <a:pPr lvl="0" algn="just"/>
            <a:endParaRPr lang="fr-FR" sz="1200" dirty="0">
              <a:solidFill>
                <a:schemeClr val="tx1">
                  <a:lumMod val="50000"/>
                  <a:lumOff val="50000"/>
                </a:schemeClr>
              </a:solidFill>
            </a:endParaRPr>
          </a:p>
          <a:p>
            <a:pPr lvl="0" algn="just"/>
            <a:r>
              <a:rPr lang="fr-FR" sz="1200" dirty="0">
                <a:solidFill>
                  <a:schemeClr val="tx1">
                    <a:lumMod val="50000"/>
                    <a:lumOff val="50000"/>
                  </a:schemeClr>
                </a:solidFill>
              </a:rPr>
              <a:t>Le CODESEN a également proposé que cette action se fasse en appui sur une coopération avec le </a:t>
            </a:r>
            <a:r>
              <a:rPr lang="fr-FR" sz="1200" b="1" dirty="0">
                <a:solidFill>
                  <a:schemeClr val="tx1">
                    <a:lumMod val="50000"/>
                    <a:lumOff val="50000"/>
                  </a:schemeClr>
                </a:solidFill>
              </a:rPr>
              <a:t>Dinan agglomération.</a:t>
            </a:r>
          </a:p>
          <a:p>
            <a:pPr lvl="0" algn="just"/>
            <a:endParaRPr lang="fr-FR" sz="1200" dirty="0">
              <a:solidFill>
                <a:schemeClr val="tx1">
                  <a:lumMod val="50000"/>
                  <a:lumOff val="50000"/>
                </a:schemeClr>
              </a:solidFill>
            </a:endParaRPr>
          </a:p>
          <a:p>
            <a:pPr lvl="0" algn="just"/>
            <a:r>
              <a:rPr lang="fr-FR" sz="1200" dirty="0">
                <a:solidFill>
                  <a:schemeClr val="tx1">
                    <a:lumMod val="50000"/>
                    <a:lumOff val="50000"/>
                  </a:schemeClr>
                </a:solidFill>
              </a:rPr>
              <a:t>Pour 2020, une hypothèse envisagée consiste à proposer </a:t>
            </a:r>
            <a:r>
              <a:rPr lang="fr-FR" sz="1200" b="1" dirty="0">
                <a:solidFill>
                  <a:schemeClr val="tx1">
                    <a:lumMod val="50000"/>
                    <a:lumOff val="50000"/>
                  </a:schemeClr>
                </a:solidFill>
              </a:rPr>
              <a:t>deux évènements </a:t>
            </a:r>
            <a:r>
              <a:rPr lang="fr-FR" sz="1200" dirty="0">
                <a:solidFill>
                  <a:schemeClr val="tx1">
                    <a:lumMod val="50000"/>
                    <a:lumOff val="50000"/>
                  </a:schemeClr>
                </a:solidFill>
              </a:rPr>
              <a:t>: l’un pour le </a:t>
            </a:r>
            <a:r>
              <a:rPr lang="fr-FR" sz="1200" b="1" dirty="0">
                <a:solidFill>
                  <a:schemeClr val="tx1">
                    <a:lumMod val="50000"/>
                    <a:lumOff val="50000"/>
                  </a:schemeClr>
                </a:solidFill>
              </a:rPr>
              <a:t>nord ouest </a:t>
            </a:r>
            <a:r>
              <a:rPr lang="fr-FR" sz="1200" dirty="0">
                <a:solidFill>
                  <a:schemeClr val="tx1">
                    <a:lumMod val="50000"/>
                    <a:lumOff val="50000"/>
                  </a:schemeClr>
                </a:solidFill>
              </a:rPr>
              <a:t>(Saint-Malo / Dinard) l’autre pour le </a:t>
            </a:r>
            <a:r>
              <a:rPr lang="fr-FR" sz="1200" b="1" dirty="0">
                <a:solidFill>
                  <a:schemeClr val="tx1">
                    <a:lumMod val="50000"/>
                    <a:lumOff val="50000"/>
                  </a:schemeClr>
                </a:solidFill>
              </a:rPr>
              <a:t>sud </a:t>
            </a:r>
            <a:r>
              <a:rPr lang="fr-FR" sz="1200" dirty="0">
                <a:solidFill>
                  <a:schemeClr val="tx1">
                    <a:lumMod val="50000"/>
                    <a:lumOff val="50000"/>
                  </a:schemeClr>
                </a:solidFill>
              </a:rPr>
              <a:t>(Combourg). </a:t>
            </a:r>
          </a:p>
        </p:txBody>
      </p:sp>
      <p:sp>
        <p:nvSpPr>
          <p:cNvPr id="31" name="ZoneTexte 30"/>
          <p:cNvSpPr txBox="1"/>
          <p:nvPr/>
        </p:nvSpPr>
        <p:spPr>
          <a:xfrm>
            <a:off x="4550936" y="5584082"/>
            <a:ext cx="1399096" cy="1015663"/>
          </a:xfrm>
          <a:prstGeom prst="rect">
            <a:avLst/>
          </a:prstGeom>
          <a:solidFill>
            <a:schemeClr val="bg1">
              <a:lumMod val="95000"/>
            </a:schemeClr>
          </a:solidFill>
        </p:spPr>
        <p:txBody>
          <a:bodyPr wrap="square" rtlCol="0">
            <a:spAutoFit/>
          </a:bodyPr>
          <a:lstStyle/>
          <a:p>
            <a:pPr algn="ctr"/>
            <a:r>
              <a:rPr lang="fr-FR" sz="1200" dirty="0">
                <a:solidFill>
                  <a:schemeClr val="tx1">
                    <a:lumMod val="50000"/>
                    <a:lumOff val="50000"/>
                  </a:schemeClr>
                </a:solidFill>
              </a:rPr>
              <a:t>Intégration dans des événements déjà existants (stands, présentations, etc.)</a:t>
            </a:r>
          </a:p>
        </p:txBody>
      </p:sp>
      <p:sp>
        <p:nvSpPr>
          <p:cNvPr id="34" name="ZoneTexte 33"/>
          <p:cNvSpPr txBox="1"/>
          <p:nvPr/>
        </p:nvSpPr>
        <p:spPr>
          <a:xfrm>
            <a:off x="448023" y="4216727"/>
            <a:ext cx="1502500" cy="276999"/>
          </a:xfrm>
          <a:prstGeom prst="rect">
            <a:avLst/>
          </a:prstGeom>
          <a:noFill/>
        </p:spPr>
        <p:txBody>
          <a:bodyPr wrap="square" rtlCol="0">
            <a:spAutoFit/>
          </a:bodyPr>
          <a:lstStyle/>
          <a:p>
            <a:r>
              <a:rPr lang="fr-FR" sz="1200" dirty="0">
                <a:solidFill>
                  <a:schemeClr val="tx1">
                    <a:lumMod val="50000"/>
                    <a:lumOff val="50000"/>
                  </a:schemeClr>
                </a:solidFill>
              </a:rPr>
              <a:t>Octobre 2018</a:t>
            </a:r>
          </a:p>
        </p:txBody>
      </p:sp>
      <p:sp>
        <p:nvSpPr>
          <p:cNvPr id="35" name="ZoneTexte 34"/>
          <p:cNvSpPr txBox="1"/>
          <p:nvPr/>
        </p:nvSpPr>
        <p:spPr>
          <a:xfrm>
            <a:off x="2688066" y="4169501"/>
            <a:ext cx="1336353" cy="276999"/>
          </a:xfrm>
          <a:prstGeom prst="rect">
            <a:avLst/>
          </a:prstGeom>
          <a:noFill/>
        </p:spPr>
        <p:txBody>
          <a:bodyPr wrap="square" rtlCol="0">
            <a:spAutoFit/>
          </a:bodyPr>
          <a:lstStyle/>
          <a:p>
            <a:r>
              <a:rPr lang="fr-FR" sz="1200" dirty="0">
                <a:solidFill>
                  <a:schemeClr val="tx1">
                    <a:lumMod val="50000"/>
                    <a:lumOff val="50000"/>
                  </a:schemeClr>
                </a:solidFill>
              </a:rPr>
              <a:t>Novembre 2018</a:t>
            </a:r>
          </a:p>
        </p:txBody>
      </p:sp>
      <p:sp>
        <p:nvSpPr>
          <p:cNvPr id="37" name="ZoneTexte 36"/>
          <p:cNvSpPr txBox="1"/>
          <p:nvPr/>
        </p:nvSpPr>
        <p:spPr>
          <a:xfrm>
            <a:off x="4819998" y="4216439"/>
            <a:ext cx="967530" cy="276999"/>
          </a:xfrm>
          <a:prstGeom prst="rect">
            <a:avLst/>
          </a:prstGeom>
          <a:noFill/>
        </p:spPr>
        <p:txBody>
          <a:bodyPr wrap="square" rtlCol="0">
            <a:spAutoFit/>
          </a:bodyPr>
          <a:lstStyle/>
          <a:p>
            <a:r>
              <a:rPr lang="fr-FR" sz="1200" dirty="0">
                <a:solidFill>
                  <a:schemeClr val="tx1">
                    <a:lumMod val="50000"/>
                    <a:lumOff val="50000"/>
                  </a:schemeClr>
                </a:solidFill>
              </a:rPr>
              <a:t>Janvier 2019</a:t>
            </a:r>
          </a:p>
        </p:txBody>
      </p:sp>
      <p:sp>
        <p:nvSpPr>
          <p:cNvPr id="32" name="Rectangle 31"/>
          <p:cNvSpPr/>
          <p:nvPr/>
        </p:nvSpPr>
        <p:spPr>
          <a:xfrm>
            <a:off x="-35168" y="0"/>
            <a:ext cx="378068" cy="6858000"/>
          </a:xfrm>
          <a:prstGeom prst="rect">
            <a:avLst/>
          </a:prstGeom>
          <a:solidFill>
            <a:srgbClr val="F35B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ZoneTexte 35"/>
          <p:cNvSpPr txBox="1"/>
          <p:nvPr/>
        </p:nvSpPr>
        <p:spPr>
          <a:xfrm rot="16200000">
            <a:off x="-3020106" y="3509229"/>
            <a:ext cx="6330430" cy="261610"/>
          </a:xfrm>
          <a:prstGeom prst="rect">
            <a:avLst/>
          </a:prstGeom>
          <a:noFill/>
        </p:spPr>
        <p:txBody>
          <a:bodyPr wrap="square" rtlCol="0">
            <a:spAutoFit/>
          </a:bodyPr>
          <a:lstStyle/>
          <a:p>
            <a:r>
              <a:rPr lang="fr-FR" sz="1100" b="1" dirty="0">
                <a:solidFill>
                  <a:schemeClr val="bg1"/>
                </a:solidFill>
              </a:rPr>
              <a:t>Orientation 1 : Renforcer les synergies entre les dispositifs existants en matière d’emploi </a:t>
            </a:r>
          </a:p>
        </p:txBody>
      </p:sp>
      <p:cxnSp>
        <p:nvCxnSpPr>
          <p:cNvPr id="38" name="Connecteur droit 37"/>
          <p:cNvCxnSpPr/>
          <p:nvPr/>
        </p:nvCxnSpPr>
        <p:spPr>
          <a:xfrm>
            <a:off x="9107424" y="0"/>
            <a:ext cx="36576" cy="6858000"/>
          </a:xfrm>
          <a:prstGeom prst="line">
            <a:avLst/>
          </a:prstGeom>
          <a:ln w="76200">
            <a:solidFill>
              <a:srgbClr val="F35B2B"/>
            </a:solidFill>
          </a:ln>
        </p:spPr>
        <p:style>
          <a:lnRef idx="1">
            <a:schemeClr val="accent1"/>
          </a:lnRef>
          <a:fillRef idx="0">
            <a:schemeClr val="accent1"/>
          </a:fillRef>
          <a:effectRef idx="0">
            <a:schemeClr val="accent1"/>
          </a:effectRef>
          <a:fontRef idx="minor">
            <a:schemeClr val="tx1"/>
          </a:fontRef>
        </p:style>
      </p:cxnSp>
      <p:cxnSp>
        <p:nvCxnSpPr>
          <p:cNvPr id="39" name="Connecteur droit 38"/>
          <p:cNvCxnSpPr/>
          <p:nvPr/>
        </p:nvCxnSpPr>
        <p:spPr>
          <a:xfrm>
            <a:off x="36576" y="36576"/>
            <a:ext cx="9107424" cy="0"/>
          </a:xfrm>
          <a:prstGeom prst="line">
            <a:avLst/>
          </a:prstGeom>
          <a:ln w="76200">
            <a:solidFill>
              <a:srgbClr val="F35B2B"/>
            </a:solidFill>
          </a:ln>
        </p:spPr>
        <p:style>
          <a:lnRef idx="1">
            <a:schemeClr val="accent1"/>
          </a:lnRef>
          <a:fillRef idx="0">
            <a:schemeClr val="accent1"/>
          </a:fillRef>
          <a:effectRef idx="0">
            <a:schemeClr val="accent1"/>
          </a:effectRef>
          <a:fontRef idx="minor">
            <a:schemeClr val="tx1"/>
          </a:fontRef>
        </p:style>
      </p:cxnSp>
      <p:cxnSp>
        <p:nvCxnSpPr>
          <p:cNvPr id="40" name="Connecteur droit 39"/>
          <p:cNvCxnSpPr/>
          <p:nvPr/>
        </p:nvCxnSpPr>
        <p:spPr>
          <a:xfrm>
            <a:off x="0" y="6858000"/>
            <a:ext cx="9144000" cy="0"/>
          </a:xfrm>
          <a:prstGeom prst="line">
            <a:avLst/>
          </a:prstGeom>
          <a:ln w="76200">
            <a:solidFill>
              <a:srgbClr val="F35B2B"/>
            </a:solidFill>
          </a:ln>
        </p:spPr>
        <p:style>
          <a:lnRef idx="1">
            <a:schemeClr val="accent1"/>
          </a:lnRef>
          <a:fillRef idx="0">
            <a:schemeClr val="accent1"/>
          </a:fillRef>
          <a:effectRef idx="0">
            <a:schemeClr val="accent1"/>
          </a:effectRef>
          <a:fontRef idx="minor">
            <a:schemeClr val="tx1"/>
          </a:fontRef>
        </p:style>
      </p:cxnSp>
      <p:sp>
        <p:nvSpPr>
          <p:cNvPr id="41" name="ZoneTexte 40"/>
          <p:cNvSpPr txBox="1"/>
          <p:nvPr/>
        </p:nvSpPr>
        <p:spPr>
          <a:xfrm>
            <a:off x="535314" y="2408403"/>
            <a:ext cx="2529682" cy="1815882"/>
          </a:xfrm>
          <a:prstGeom prst="rect">
            <a:avLst/>
          </a:prstGeom>
          <a:solidFill>
            <a:schemeClr val="accent4">
              <a:lumMod val="20000"/>
              <a:lumOff val="80000"/>
            </a:schemeClr>
          </a:solidFill>
        </p:spPr>
        <p:txBody>
          <a:bodyPr wrap="square" rtlCol="0">
            <a:spAutoFit/>
          </a:bodyPr>
          <a:lstStyle/>
          <a:p>
            <a:r>
              <a:rPr lang="fr-FR" sz="1600" dirty="0"/>
              <a:t>3 / Pilotage</a:t>
            </a:r>
          </a:p>
          <a:p>
            <a:endParaRPr lang="fr-FR" sz="1600" dirty="0"/>
          </a:p>
          <a:p>
            <a:endParaRPr lang="fr-FR" sz="1600" dirty="0"/>
          </a:p>
          <a:p>
            <a:r>
              <a:rPr lang="fr-FR" sz="1600" dirty="0"/>
              <a:t>Coproducteurs</a:t>
            </a:r>
          </a:p>
          <a:p>
            <a:endParaRPr lang="fr-FR" sz="1600" dirty="0"/>
          </a:p>
          <a:p>
            <a:endParaRPr lang="fr-FR" sz="1600" dirty="0"/>
          </a:p>
          <a:p>
            <a:endParaRPr lang="fr-FR" sz="1600" dirty="0"/>
          </a:p>
        </p:txBody>
      </p:sp>
      <p:pic>
        <p:nvPicPr>
          <p:cNvPr id="42" name="Image 41">
            <a:extLst>
              <a:ext uri="{FF2B5EF4-FFF2-40B4-BE49-F238E27FC236}">
                <a16:creationId xmlns:a16="http://schemas.microsoft.com/office/drawing/2014/main" id="{684A8603-0BB7-496E-933B-0A0A6A9A09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7410" y="2470842"/>
            <a:ext cx="668755" cy="769068"/>
          </a:xfrm>
          <a:prstGeom prst="rect">
            <a:avLst/>
          </a:prstGeom>
        </p:spPr>
      </p:pic>
      <p:pic>
        <p:nvPicPr>
          <p:cNvPr id="43" name="Image 42">
            <a:extLst>
              <a:ext uri="{FF2B5EF4-FFF2-40B4-BE49-F238E27FC236}">
                <a16:creationId xmlns:a16="http://schemas.microsoft.com/office/drawing/2014/main" id="{86DC73AA-D24C-46DF-B3D4-3DFF83E2DA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5634" y="3387622"/>
            <a:ext cx="861139" cy="863600"/>
          </a:xfrm>
          <a:prstGeom prst="rect">
            <a:avLst/>
          </a:prstGeom>
        </p:spPr>
      </p:pic>
      <p:pic>
        <p:nvPicPr>
          <p:cNvPr id="44" name="Image 43">
            <a:extLst>
              <a:ext uri="{FF2B5EF4-FFF2-40B4-BE49-F238E27FC236}">
                <a16:creationId xmlns:a16="http://schemas.microsoft.com/office/drawing/2014/main" id="{C014FA63-A3E9-4F84-A762-E0CB68CF35F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53220" y="3469719"/>
            <a:ext cx="504190" cy="689215"/>
          </a:xfrm>
          <a:prstGeom prst="rect">
            <a:avLst/>
          </a:prstGeom>
        </p:spPr>
      </p:pic>
    </p:spTree>
    <p:extLst>
      <p:ext uri="{BB962C8B-B14F-4D97-AF65-F5344CB8AC3E}">
        <p14:creationId xmlns:p14="http://schemas.microsoft.com/office/powerpoint/2010/main" val="684203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8A2CB29A-4DED-455A-A5B0-DD1BF471A2D4}" type="slidenum">
              <a:rPr lang="fr-FR" smtClean="0">
                <a:solidFill>
                  <a:schemeClr val="tx1"/>
                </a:solidFill>
              </a:rPr>
              <a:pPr/>
              <a:t>9</a:t>
            </a:fld>
            <a:endParaRPr lang="fr-FR" dirty="0">
              <a:solidFill>
                <a:schemeClr val="tx1"/>
              </a:solidFill>
            </a:endParaRPr>
          </a:p>
        </p:txBody>
      </p:sp>
      <p:cxnSp>
        <p:nvCxnSpPr>
          <p:cNvPr id="7" name="Connecteur droit 6"/>
          <p:cNvCxnSpPr/>
          <p:nvPr/>
        </p:nvCxnSpPr>
        <p:spPr>
          <a:xfrm flipH="1">
            <a:off x="0" y="0"/>
            <a:ext cx="36576" cy="6858000"/>
          </a:xfrm>
          <a:prstGeom prst="line">
            <a:avLst/>
          </a:prstGeom>
          <a:ln w="76200">
            <a:solidFill>
              <a:srgbClr val="F35B2B"/>
            </a:solidFill>
          </a:ln>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a:off x="9107424" y="0"/>
            <a:ext cx="36576" cy="6858000"/>
          </a:xfrm>
          <a:prstGeom prst="line">
            <a:avLst/>
          </a:prstGeom>
          <a:ln w="76200">
            <a:solidFill>
              <a:srgbClr val="F35B2B"/>
            </a:solidFill>
          </a:ln>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a:off x="36576" y="36576"/>
            <a:ext cx="9107424" cy="0"/>
          </a:xfrm>
          <a:prstGeom prst="line">
            <a:avLst/>
          </a:prstGeom>
          <a:ln w="76200">
            <a:solidFill>
              <a:srgbClr val="F35B2B"/>
            </a:solidFill>
          </a:ln>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a:off x="0" y="6858000"/>
            <a:ext cx="9107424" cy="0"/>
          </a:xfrm>
          <a:prstGeom prst="line">
            <a:avLst/>
          </a:prstGeom>
          <a:ln w="76200">
            <a:solidFill>
              <a:srgbClr val="F35B2B"/>
            </a:solidFill>
          </a:ln>
        </p:spPr>
        <p:style>
          <a:lnRef idx="1">
            <a:schemeClr val="accent1"/>
          </a:lnRef>
          <a:fillRef idx="0">
            <a:schemeClr val="accent1"/>
          </a:fillRef>
          <a:effectRef idx="0">
            <a:schemeClr val="accent1"/>
          </a:effectRef>
          <a:fontRef idx="minor">
            <a:schemeClr val="tx1"/>
          </a:fontRef>
        </p:style>
      </p:cxnSp>
      <p:sp>
        <p:nvSpPr>
          <p:cNvPr id="56" name="ZoneTexte 55"/>
          <p:cNvSpPr txBox="1"/>
          <p:nvPr/>
        </p:nvSpPr>
        <p:spPr>
          <a:xfrm>
            <a:off x="416159" y="257175"/>
            <a:ext cx="8448439" cy="369332"/>
          </a:xfrm>
          <a:prstGeom prst="rect">
            <a:avLst/>
          </a:prstGeom>
          <a:solidFill>
            <a:srgbClr val="F35B2B"/>
          </a:solidFill>
        </p:spPr>
        <p:txBody>
          <a:bodyPr wrap="square" rtlCol="0">
            <a:spAutoFit/>
          </a:bodyPr>
          <a:lstStyle/>
          <a:p>
            <a:r>
              <a:rPr lang="fr-FR" dirty="0">
                <a:solidFill>
                  <a:schemeClr val="bg1"/>
                </a:solidFill>
              </a:rPr>
              <a:t>Structurer un réseau de l’offre de formation professionnelle supérieure</a:t>
            </a:r>
          </a:p>
        </p:txBody>
      </p:sp>
      <p:sp>
        <p:nvSpPr>
          <p:cNvPr id="63" name="ZoneTexte 62"/>
          <p:cNvSpPr txBox="1"/>
          <p:nvPr/>
        </p:nvSpPr>
        <p:spPr>
          <a:xfrm>
            <a:off x="535314" y="655845"/>
            <a:ext cx="3171824" cy="1600438"/>
          </a:xfrm>
          <a:prstGeom prst="rect">
            <a:avLst/>
          </a:prstGeom>
          <a:solidFill>
            <a:schemeClr val="bg1">
              <a:lumMod val="95000"/>
            </a:schemeClr>
          </a:solidFill>
        </p:spPr>
        <p:txBody>
          <a:bodyPr wrap="square" rtlCol="0">
            <a:spAutoFit/>
          </a:bodyPr>
          <a:lstStyle/>
          <a:p>
            <a:r>
              <a:rPr lang="fr-FR" sz="1600" dirty="0"/>
              <a:t>1 / Objectifs</a:t>
            </a:r>
          </a:p>
          <a:p>
            <a:pPr>
              <a:spcAft>
                <a:spcPts val="600"/>
              </a:spcAft>
            </a:pPr>
            <a:r>
              <a:rPr lang="fr-FR" sz="1200" dirty="0">
                <a:solidFill>
                  <a:schemeClr val="tx1">
                    <a:lumMod val="50000"/>
                    <a:lumOff val="50000"/>
                  </a:schemeClr>
                </a:solidFill>
              </a:rPr>
              <a:t>Elargir les capacités d’actions de Saint-Malo Agglomération aux 2 EPCI intéressés</a:t>
            </a:r>
          </a:p>
          <a:p>
            <a:pPr>
              <a:spcAft>
                <a:spcPts val="600"/>
              </a:spcAft>
            </a:pPr>
            <a:r>
              <a:rPr lang="fr-FR" sz="1200" dirty="0">
                <a:solidFill>
                  <a:schemeClr val="tx1">
                    <a:lumMod val="50000"/>
                    <a:lumOff val="50000"/>
                  </a:schemeClr>
                </a:solidFill>
              </a:rPr>
              <a:t>Accompagner les besoins de l’offre de formation supérieure</a:t>
            </a:r>
          </a:p>
          <a:p>
            <a:pPr>
              <a:spcAft>
                <a:spcPts val="600"/>
              </a:spcAft>
            </a:pPr>
            <a:r>
              <a:rPr lang="fr-FR" sz="1200" dirty="0">
                <a:solidFill>
                  <a:schemeClr val="tx1">
                    <a:lumMod val="50000"/>
                    <a:lumOff val="50000"/>
                  </a:schemeClr>
                </a:solidFill>
              </a:rPr>
              <a:t>Créer des points et moments de rencontre entre professionnels, collectivités et étudiants</a:t>
            </a:r>
          </a:p>
        </p:txBody>
      </p:sp>
      <p:cxnSp>
        <p:nvCxnSpPr>
          <p:cNvPr id="65" name="Connecteur droit 64"/>
          <p:cNvCxnSpPr/>
          <p:nvPr/>
        </p:nvCxnSpPr>
        <p:spPr>
          <a:xfrm flipV="1">
            <a:off x="672327" y="4658580"/>
            <a:ext cx="7882581" cy="31776"/>
          </a:xfrm>
          <a:prstGeom prst="line">
            <a:avLst/>
          </a:prstGeom>
          <a:ln w="76200">
            <a:solidFill>
              <a:srgbClr val="F35B2B"/>
            </a:solidFill>
          </a:ln>
        </p:spPr>
        <p:style>
          <a:lnRef idx="1">
            <a:schemeClr val="accent1"/>
          </a:lnRef>
          <a:fillRef idx="0">
            <a:schemeClr val="accent1"/>
          </a:fillRef>
          <a:effectRef idx="0">
            <a:schemeClr val="accent1"/>
          </a:effectRef>
          <a:fontRef idx="minor">
            <a:schemeClr val="tx1"/>
          </a:fontRef>
        </p:style>
      </p:cxnSp>
      <p:sp>
        <p:nvSpPr>
          <p:cNvPr id="66" name="Triangle isocèle 65"/>
          <p:cNvSpPr/>
          <p:nvPr/>
        </p:nvSpPr>
        <p:spPr>
          <a:xfrm rot="5400000">
            <a:off x="8485659" y="4451554"/>
            <a:ext cx="362464" cy="395416"/>
          </a:xfrm>
          <a:prstGeom prst="triangle">
            <a:avLst/>
          </a:prstGeom>
          <a:solidFill>
            <a:srgbClr val="F35B2B"/>
          </a:solidFill>
          <a:ln>
            <a:solidFill>
              <a:srgbClr val="F35B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7" name="Rectangle 66"/>
          <p:cNvSpPr/>
          <p:nvPr/>
        </p:nvSpPr>
        <p:spPr>
          <a:xfrm>
            <a:off x="663832" y="4581906"/>
            <a:ext cx="57665" cy="288322"/>
          </a:xfrm>
          <a:prstGeom prst="rect">
            <a:avLst/>
          </a:prstGeom>
          <a:solidFill>
            <a:srgbClr val="F35B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9" name="Rectangle 68"/>
          <p:cNvSpPr/>
          <p:nvPr/>
        </p:nvSpPr>
        <p:spPr>
          <a:xfrm>
            <a:off x="3335979" y="4543806"/>
            <a:ext cx="57665" cy="288322"/>
          </a:xfrm>
          <a:prstGeom prst="rect">
            <a:avLst/>
          </a:prstGeom>
          <a:solidFill>
            <a:srgbClr val="F35B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0" name="Rectangle 69"/>
          <p:cNvSpPr/>
          <p:nvPr/>
        </p:nvSpPr>
        <p:spPr>
          <a:xfrm>
            <a:off x="5637366" y="4505902"/>
            <a:ext cx="57665" cy="288322"/>
          </a:xfrm>
          <a:prstGeom prst="rect">
            <a:avLst/>
          </a:prstGeom>
          <a:solidFill>
            <a:srgbClr val="F35B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2" name="Rectangle 81"/>
          <p:cNvSpPr/>
          <p:nvPr/>
        </p:nvSpPr>
        <p:spPr>
          <a:xfrm>
            <a:off x="8016872" y="4543806"/>
            <a:ext cx="57665" cy="288322"/>
          </a:xfrm>
          <a:prstGeom prst="rect">
            <a:avLst/>
          </a:prstGeom>
          <a:solidFill>
            <a:srgbClr val="F35B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 name="ZoneTexte 32"/>
          <p:cNvSpPr txBox="1"/>
          <p:nvPr/>
        </p:nvSpPr>
        <p:spPr>
          <a:xfrm>
            <a:off x="3792408" y="723901"/>
            <a:ext cx="5048251" cy="3108543"/>
          </a:xfrm>
          <a:prstGeom prst="rect">
            <a:avLst/>
          </a:prstGeom>
          <a:solidFill>
            <a:schemeClr val="accent4">
              <a:lumMod val="20000"/>
              <a:lumOff val="80000"/>
            </a:schemeClr>
          </a:solidFill>
        </p:spPr>
        <p:txBody>
          <a:bodyPr wrap="square" rtlCol="0">
            <a:spAutoFit/>
          </a:bodyPr>
          <a:lstStyle/>
          <a:p>
            <a:r>
              <a:rPr lang="fr-FR" sz="1600" dirty="0"/>
              <a:t>2 / Description</a:t>
            </a:r>
          </a:p>
          <a:p>
            <a:pPr algn="just"/>
            <a:r>
              <a:rPr lang="fr-FR" sz="1200" dirty="0">
                <a:solidFill>
                  <a:schemeClr val="tx1">
                    <a:lumMod val="50000"/>
                    <a:lumOff val="50000"/>
                  </a:schemeClr>
                </a:solidFill>
              </a:rPr>
              <a:t>Saint-Malo Agglomération a d’ores et déjà adopté un </a:t>
            </a:r>
            <a:r>
              <a:rPr lang="fr-FR" sz="1200" b="1" dirty="0">
                <a:solidFill>
                  <a:schemeClr val="tx1">
                    <a:lumMod val="50000"/>
                    <a:lumOff val="50000"/>
                  </a:schemeClr>
                </a:solidFill>
              </a:rPr>
              <a:t>Schéma Local de l’Enseignement Supérieur et de la Recherche </a:t>
            </a:r>
            <a:r>
              <a:rPr lang="fr-FR" sz="1200" dirty="0">
                <a:solidFill>
                  <a:schemeClr val="tx1">
                    <a:lumMod val="50000"/>
                    <a:lumOff val="50000"/>
                  </a:schemeClr>
                </a:solidFill>
              </a:rPr>
              <a:t>qui mise sur l’approfondissement des cursus en lien avec les filières stratégiques locales, essentiellement sur le créneau Bac -3 / Bac +3. Elle propose également sur </a:t>
            </a:r>
            <a:r>
              <a:rPr lang="fr-FR" sz="1200" b="1" dirty="0">
                <a:solidFill>
                  <a:schemeClr val="tx1">
                    <a:lumMod val="50000"/>
                    <a:lumOff val="50000"/>
                  </a:schemeClr>
                </a:solidFill>
              </a:rPr>
              <a:t>des dispositifs innovants </a:t>
            </a:r>
            <a:r>
              <a:rPr lang="fr-FR" sz="1200" dirty="0">
                <a:solidFill>
                  <a:schemeClr val="tx1">
                    <a:lumMod val="50000"/>
                    <a:lumOff val="50000"/>
                  </a:schemeClr>
                </a:solidFill>
              </a:rPr>
              <a:t>pour accompagner les bacheliers et les étudiants (</a:t>
            </a:r>
            <a:r>
              <a:rPr lang="fr-FR" sz="1200" dirty="0" err="1">
                <a:solidFill>
                  <a:schemeClr val="tx1">
                    <a:lumMod val="50000"/>
                    <a:lumOff val="50000"/>
                  </a:schemeClr>
                </a:solidFill>
              </a:rPr>
              <a:t>MaloSup</a:t>
            </a:r>
            <a:r>
              <a:rPr lang="fr-FR" sz="1200" dirty="0">
                <a:solidFill>
                  <a:schemeClr val="tx1">
                    <a:lumMod val="50000"/>
                    <a:lumOff val="50000"/>
                  </a:schemeClr>
                </a:solidFill>
              </a:rPr>
              <a:t>’, chéquier sport/culture, ...) et s'est engagée à assurer </a:t>
            </a:r>
            <a:r>
              <a:rPr lang="fr-FR" sz="1200" b="1" dirty="0">
                <a:solidFill>
                  <a:schemeClr val="tx1">
                    <a:lumMod val="50000"/>
                    <a:lumOff val="50000"/>
                  </a:schemeClr>
                </a:solidFill>
              </a:rPr>
              <a:t>l'animation de l'écosystème local</a:t>
            </a:r>
            <a:r>
              <a:rPr lang="fr-FR" sz="1200" dirty="0">
                <a:solidFill>
                  <a:schemeClr val="tx1">
                    <a:lumMod val="50000"/>
                    <a:lumOff val="50000"/>
                  </a:schemeClr>
                </a:solidFill>
              </a:rPr>
              <a:t> via la mise en place de partenariats et rencontres avec les établissements dispensant des formations post bacs. </a:t>
            </a:r>
          </a:p>
          <a:p>
            <a:pPr algn="just"/>
            <a:endParaRPr lang="fr-FR" sz="1200" dirty="0">
              <a:solidFill>
                <a:schemeClr val="tx1">
                  <a:lumMod val="50000"/>
                  <a:lumOff val="50000"/>
                </a:schemeClr>
              </a:solidFill>
            </a:endParaRPr>
          </a:p>
          <a:p>
            <a:pPr algn="just"/>
            <a:r>
              <a:rPr lang="fr-FR" sz="1200" dirty="0">
                <a:solidFill>
                  <a:schemeClr val="tx1">
                    <a:lumMod val="50000"/>
                    <a:lumOff val="50000"/>
                  </a:schemeClr>
                </a:solidFill>
              </a:rPr>
              <a:t>Cette action vise à </a:t>
            </a:r>
            <a:r>
              <a:rPr lang="fr-FR" sz="1200" b="1" dirty="0">
                <a:solidFill>
                  <a:schemeClr val="tx1">
                    <a:lumMod val="50000"/>
                    <a:lumOff val="50000"/>
                  </a:schemeClr>
                </a:solidFill>
              </a:rPr>
              <a:t>étendre les dispositifs existants </a:t>
            </a:r>
            <a:r>
              <a:rPr lang="fr-FR" sz="1200" dirty="0">
                <a:solidFill>
                  <a:schemeClr val="tx1">
                    <a:lumMod val="50000"/>
                    <a:lumOff val="50000"/>
                  </a:schemeClr>
                </a:solidFill>
              </a:rPr>
              <a:t>à l’échelle pays en s’appuyant sur les acteurs locaux : professionnels et académiques.</a:t>
            </a:r>
          </a:p>
          <a:p>
            <a:pPr algn="just"/>
            <a:endParaRPr lang="fr-FR" sz="1200" dirty="0">
              <a:solidFill>
                <a:schemeClr val="tx1">
                  <a:lumMod val="50000"/>
                  <a:lumOff val="50000"/>
                </a:schemeClr>
              </a:solidFill>
            </a:endParaRPr>
          </a:p>
          <a:p>
            <a:pPr algn="just"/>
            <a:r>
              <a:rPr lang="fr-FR" sz="1200" dirty="0">
                <a:solidFill>
                  <a:schemeClr val="tx1">
                    <a:lumMod val="50000"/>
                    <a:lumOff val="50000"/>
                  </a:schemeClr>
                </a:solidFill>
              </a:rPr>
              <a:t>Elle s’inscrit en complémentarité avec les outils numériques existants du GREF (GIP Relation Emploi-Formation), du BIJ (Bureau Information Jeunesse) et du CIO (Centre d’Information et d’Orientation). </a:t>
            </a:r>
          </a:p>
        </p:txBody>
      </p:sp>
      <p:sp>
        <p:nvSpPr>
          <p:cNvPr id="23" name="ZoneTexte 22"/>
          <p:cNvSpPr txBox="1"/>
          <p:nvPr/>
        </p:nvSpPr>
        <p:spPr>
          <a:xfrm>
            <a:off x="422103" y="4802807"/>
            <a:ext cx="1943100" cy="1384995"/>
          </a:xfrm>
          <a:prstGeom prst="rect">
            <a:avLst/>
          </a:prstGeom>
          <a:solidFill>
            <a:schemeClr val="bg1">
              <a:lumMod val="95000"/>
            </a:schemeClr>
          </a:solidFill>
        </p:spPr>
        <p:txBody>
          <a:bodyPr wrap="square" rtlCol="0">
            <a:spAutoFit/>
          </a:bodyPr>
          <a:lstStyle/>
          <a:p>
            <a:pPr algn="ctr"/>
            <a:r>
              <a:rPr lang="fr-FR" sz="1200" b="1" dirty="0">
                <a:solidFill>
                  <a:schemeClr val="tx1">
                    <a:lumMod val="50000"/>
                    <a:lumOff val="50000"/>
                  </a:schemeClr>
                </a:solidFill>
              </a:rPr>
              <a:t>Partager les actions menées par SMA </a:t>
            </a:r>
            <a:r>
              <a:rPr lang="fr-FR" sz="1200" dirty="0">
                <a:solidFill>
                  <a:schemeClr val="tx1">
                    <a:lumMod val="50000"/>
                    <a:lumOff val="50000"/>
                  </a:schemeClr>
                </a:solidFill>
              </a:rPr>
              <a:t>sur l’accès à l’enseignement supérieur, en associant les agents et les élus des autres EPCI à la </a:t>
            </a:r>
            <a:r>
              <a:rPr lang="fr-FR" sz="1200" b="1" dirty="0">
                <a:solidFill>
                  <a:schemeClr val="tx1">
                    <a:lumMod val="50000"/>
                    <a:lumOff val="50000"/>
                  </a:schemeClr>
                </a:solidFill>
              </a:rPr>
              <a:t>Conférence des Chefs d’Etablissements </a:t>
            </a:r>
            <a:r>
              <a:rPr lang="fr-FR" sz="1200" dirty="0">
                <a:solidFill>
                  <a:schemeClr val="tx1">
                    <a:lumMod val="50000"/>
                    <a:lumOff val="50000"/>
                  </a:schemeClr>
                </a:solidFill>
              </a:rPr>
              <a:t>(le 6/11)</a:t>
            </a:r>
          </a:p>
        </p:txBody>
      </p:sp>
      <p:sp>
        <p:nvSpPr>
          <p:cNvPr id="24" name="ZoneTexte 23"/>
          <p:cNvSpPr txBox="1"/>
          <p:nvPr/>
        </p:nvSpPr>
        <p:spPr>
          <a:xfrm>
            <a:off x="6943843" y="4889271"/>
            <a:ext cx="1943100" cy="276999"/>
          </a:xfrm>
          <a:prstGeom prst="rect">
            <a:avLst/>
          </a:prstGeom>
          <a:solidFill>
            <a:schemeClr val="bg1">
              <a:lumMod val="95000"/>
            </a:schemeClr>
          </a:solidFill>
        </p:spPr>
        <p:txBody>
          <a:bodyPr wrap="square" rtlCol="0">
            <a:spAutoFit/>
          </a:bodyPr>
          <a:lstStyle/>
          <a:p>
            <a:pPr algn="ctr"/>
            <a:r>
              <a:rPr lang="fr-FR" sz="1200" dirty="0">
                <a:solidFill>
                  <a:schemeClr val="tx1">
                    <a:lumMod val="50000"/>
                    <a:lumOff val="50000"/>
                  </a:schemeClr>
                </a:solidFill>
              </a:rPr>
              <a:t>Rentrée scolaire</a:t>
            </a:r>
          </a:p>
        </p:txBody>
      </p:sp>
      <p:sp>
        <p:nvSpPr>
          <p:cNvPr id="25" name="ZoneTexte 24"/>
          <p:cNvSpPr txBox="1"/>
          <p:nvPr/>
        </p:nvSpPr>
        <p:spPr>
          <a:xfrm>
            <a:off x="4669546" y="4908873"/>
            <a:ext cx="1879515" cy="646331"/>
          </a:xfrm>
          <a:prstGeom prst="rect">
            <a:avLst/>
          </a:prstGeom>
          <a:solidFill>
            <a:schemeClr val="bg1">
              <a:lumMod val="95000"/>
            </a:schemeClr>
          </a:solidFill>
        </p:spPr>
        <p:txBody>
          <a:bodyPr wrap="square" rtlCol="0">
            <a:spAutoFit/>
          </a:bodyPr>
          <a:lstStyle/>
          <a:p>
            <a:pPr algn="ctr"/>
            <a:r>
              <a:rPr lang="fr-FR" sz="1200" dirty="0">
                <a:solidFill>
                  <a:schemeClr val="tx1">
                    <a:lumMod val="50000"/>
                    <a:lumOff val="50000"/>
                  </a:schemeClr>
                </a:solidFill>
              </a:rPr>
              <a:t>Examen de l’élargissement du </a:t>
            </a:r>
            <a:r>
              <a:rPr lang="fr-FR" sz="1200" b="1" dirty="0">
                <a:solidFill>
                  <a:schemeClr val="tx1">
                    <a:lumMod val="50000"/>
                    <a:lumOff val="50000"/>
                  </a:schemeClr>
                </a:solidFill>
              </a:rPr>
              <a:t>dispositif MALOSUP</a:t>
            </a:r>
            <a:r>
              <a:rPr lang="fr-FR" sz="1200" dirty="0">
                <a:solidFill>
                  <a:schemeClr val="tx1">
                    <a:lumMod val="50000"/>
                    <a:lumOff val="50000"/>
                  </a:schemeClr>
                </a:solidFill>
              </a:rPr>
              <a:t>’ aux 2 EPCI intéressés</a:t>
            </a:r>
          </a:p>
        </p:txBody>
      </p:sp>
      <p:sp>
        <p:nvSpPr>
          <p:cNvPr id="26" name="ZoneTexte 25"/>
          <p:cNvSpPr txBox="1"/>
          <p:nvPr/>
        </p:nvSpPr>
        <p:spPr>
          <a:xfrm>
            <a:off x="2576041" y="4839221"/>
            <a:ext cx="1943100" cy="1384995"/>
          </a:xfrm>
          <a:prstGeom prst="rect">
            <a:avLst/>
          </a:prstGeom>
          <a:solidFill>
            <a:schemeClr val="bg1">
              <a:lumMod val="95000"/>
            </a:schemeClr>
          </a:solidFill>
        </p:spPr>
        <p:txBody>
          <a:bodyPr wrap="square" rtlCol="0">
            <a:spAutoFit/>
          </a:bodyPr>
          <a:lstStyle/>
          <a:p>
            <a:pPr algn="ctr"/>
            <a:r>
              <a:rPr lang="fr-FR" sz="1200" dirty="0">
                <a:solidFill>
                  <a:schemeClr val="tx1">
                    <a:lumMod val="50000"/>
                    <a:lumOff val="50000"/>
                  </a:schemeClr>
                </a:solidFill>
              </a:rPr>
              <a:t>Impliquer les 2 EPCI intéressés et des entreprises qui expriment des besoins de formation à la </a:t>
            </a:r>
            <a:r>
              <a:rPr lang="fr-FR" sz="1200" b="1" dirty="0">
                <a:solidFill>
                  <a:schemeClr val="tx1">
                    <a:lumMod val="50000"/>
                    <a:lumOff val="50000"/>
                  </a:schemeClr>
                </a:solidFill>
              </a:rPr>
              <a:t>Conférence des Formations organisée par SMA </a:t>
            </a:r>
          </a:p>
        </p:txBody>
      </p:sp>
      <p:sp>
        <p:nvSpPr>
          <p:cNvPr id="31" name="ZoneTexte 30"/>
          <p:cNvSpPr txBox="1"/>
          <p:nvPr/>
        </p:nvSpPr>
        <p:spPr>
          <a:xfrm>
            <a:off x="7397468" y="4166579"/>
            <a:ext cx="1665309" cy="276999"/>
          </a:xfrm>
          <a:prstGeom prst="rect">
            <a:avLst/>
          </a:prstGeom>
          <a:noFill/>
        </p:spPr>
        <p:txBody>
          <a:bodyPr wrap="square" rtlCol="0">
            <a:spAutoFit/>
          </a:bodyPr>
          <a:lstStyle/>
          <a:p>
            <a:r>
              <a:rPr lang="fr-FR" sz="1200" dirty="0">
                <a:solidFill>
                  <a:schemeClr val="tx1">
                    <a:lumMod val="50000"/>
                    <a:lumOff val="50000"/>
                  </a:schemeClr>
                </a:solidFill>
              </a:rPr>
              <a:t>Septembre 2019</a:t>
            </a:r>
          </a:p>
        </p:txBody>
      </p:sp>
      <p:sp>
        <p:nvSpPr>
          <p:cNvPr id="37" name="ZoneTexte 36"/>
          <p:cNvSpPr txBox="1"/>
          <p:nvPr/>
        </p:nvSpPr>
        <p:spPr>
          <a:xfrm>
            <a:off x="2741291" y="4174820"/>
            <a:ext cx="1752600" cy="276999"/>
          </a:xfrm>
          <a:prstGeom prst="rect">
            <a:avLst/>
          </a:prstGeom>
          <a:noFill/>
        </p:spPr>
        <p:txBody>
          <a:bodyPr wrap="square" rtlCol="0">
            <a:spAutoFit/>
          </a:bodyPr>
          <a:lstStyle/>
          <a:p>
            <a:r>
              <a:rPr lang="fr-FR" sz="1200" dirty="0">
                <a:solidFill>
                  <a:schemeClr val="tx1">
                    <a:lumMod val="50000"/>
                    <a:lumOff val="50000"/>
                  </a:schemeClr>
                </a:solidFill>
              </a:rPr>
              <a:t>Mars 2019</a:t>
            </a:r>
          </a:p>
        </p:txBody>
      </p:sp>
      <p:sp>
        <p:nvSpPr>
          <p:cNvPr id="38" name="ZoneTexte 37"/>
          <p:cNvSpPr txBox="1"/>
          <p:nvPr/>
        </p:nvSpPr>
        <p:spPr>
          <a:xfrm>
            <a:off x="291992" y="4158495"/>
            <a:ext cx="1752600" cy="276999"/>
          </a:xfrm>
          <a:prstGeom prst="rect">
            <a:avLst/>
          </a:prstGeom>
          <a:noFill/>
        </p:spPr>
        <p:txBody>
          <a:bodyPr wrap="square" rtlCol="0">
            <a:spAutoFit/>
          </a:bodyPr>
          <a:lstStyle/>
          <a:p>
            <a:r>
              <a:rPr lang="fr-FR" sz="1200" dirty="0">
                <a:solidFill>
                  <a:schemeClr val="tx1">
                    <a:lumMod val="50000"/>
                    <a:lumOff val="50000"/>
                  </a:schemeClr>
                </a:solidFill>
              </a:rPr>
              <a:t>Janvier 2019</a:t>
            </a:r>
          </a:p>
        </p:txBody>
      </p:sp>
      <p:sp>
        <p:nvSpPr>
          <p:cNvPr id="32" name="ZoneTexte 31"/>
          <p:cNvSpPr txBox="1"/>
          <p:nvPr/>
        </p:nvSpPr>
        <p:spPr>
          <a:xfrm>
            <a:off x="5230875" y="4205856"/>
            <a:ext cx="1665309" cy="276999"/>
          </a:xfrm>
          <a:prstGeom prst="rect">
            <a:avLst/>
          </a:prstGeom>
          <a:noFill/>
        </p:spPr>
        <p:txBody>
          <a:bodyPr wrap="square" rtlCol="0">
            <a:spAutoFit/>
          </a:bodyPr>
          <a:lstStyle/>
          <a:p>
            <a:r>
              <a:rPr lang="fr-FR" sz="1200" dirty="0">
                <a:solidFill>
                  <a:schemeClr val="tx1">
                    <a:lumMod val="50000"/>
                    <a:lumOff val="50000"/>
                  </a:schemeClr>
                </a:solidFill>
              </a:rPr>
              <a:t>Avril 2019</a:t>
            </a:r>
          </a:p>
        </p:txBody>
      </p:sp>
      <p:sp>
        <p:nvSpPr>
          <p:cNvPr id="39" name="Rectangle 38"/>
          <p:cNvSpPr/>
          <p:nvPr/>
        </p:nvSpPr>
        <p:spPr>
          <a:xfrm>
            <a:off x="-35168" y="0"/>
            <a:ext cx="378068" cy="6858000"/>
          </a:xfrm>
          <a:prstGeom prst="rect">
            <a:avLst/>
          </a:prstGeom>
          <a:solidFill>
            <a:srgbClr val="F35B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ZoneTexte 39"/>
          <p:cNvSpPr txBox="1"/>
          <p:nvPr/>
        </p:nvSpPr>
        <p:spPr>
          <a:xfrm rot="16200000">
            <a:off x="-3020106" y="3509229"/>
            <a:ext cx="6330430" cy="261610"/>
          </a:xfrm>
          <a:prstGeom prst="rect">
            <a:avLst/>
          </a:prstGeom>
          <a:noFill/>
        </p:spPr>
        <p:txBody>
          <a:bodyPr wrap="square" rtlCol="0">
            <a:spAutoFit/>
          </a:bodyPr>
          <a:lstStyle/>
          <a:p>
            <a:r>
              <a:rPr lang="fr-FR" sz="1100" b="1" dirty="0">
                <a:solidFill>
                  <a:schemeClr val="bg1"/>
                </a:solidFill>
              </a:rPr>
              <a:t>Orientation 1 : Renforcer les synergies entre les dispositifs existants en matière d’emploi </a:t>
            </a:r>
          </a:p>
        </p:txBody>
      </p:sp>
      <p:sp>
        <p:nvSpPr>
          <p:cNvPr id="27" name="ZoneTexte 26"/>
          <p:cNvSpPr txBox="1"/>
          <p:nvPr/>
        </p:nvSpPr>
        <p:spPr>
          <a:xfrm>
            <a:off x="535314" y="2320851"/>
            <a:ext cx="2529682" cy="1815882"/>
          </a:xfrm>
          <a:prstGeom prst="rect">
            <a:avLst/>
          </a:prstGeom>
          <a:solidFill>
            <a:schemeClr val="accent4">
              <a:lumMod val="20000"/>
              <a:lumOff val="80000"/>
            </a:schemeClr>
          </a:solidFill>
        </p:spPr>
        <p:txBody>
          <a:bodyPr wrap="square" rtlCol="0">
            <a:spAutoFit/>
          </a:bodyPr>
          <a:lstStyle/>
          <a:p>
            <a:r>
              <a:rPr lang="fr-FR" sz="1600" dirty="0"/>
              <a:t>3 / Pilotage</a:t>
            </a:r>
          </a:p>
          <a:p>
            <a:endParaRPr lang="fr-FR" sz="1600" dirty="0"/>
          </a:p>
          <a:p>
            <a:endParaRPr lang="fr-FR" sz="1600" dirty="0"/>
          </a:p>
          <a:p>
            <a:r>
              <a:rPr lang="fr-FR" sz="1600" dirty="0"/>
              <a:t>Coproducteurs</a:t>
            </a:r>
          </a:p>
          <a:p>
            <a:endParaRPr lang="fr-FR" sz="1600" dirty="0"/>
          </a:p>
          <a:p>
            <a:endParaRPr lang="fr-FR" sz="1600" dirty="0"/>
          </a:p>
          <a:p>
            <a:endParaRPr lang="fr-FR" sz="1600" dirty="0"/>
          </a:p>
        </p:txBody>
      </p:sp>
      <p:pic>
        <p:nvPicPr>
          <p:cNvPr id="28" name="Image 27">
            <a:extLst>
              <a:ext uri="{FF2B5EF4-FFF2-40B4-BE49-F238E27FC236}">
                <a16:creationId xmlns:a16="http://schemas.microsoft.com/office/drawing/2014/main" id="{684A8603-0BB7-496E-933B-0A0A6A9A09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7820" y="3358963"/>
            <a:ext cx="668755" cy="769068"/>
          </a:xfrm>
          <a:prstGeom prst="rect">
            <a:avLst/>
          </a:prstGeom>
        </p:spPr>
      </p:pic>
      <p:pic>
        <p:nvPicPr>
          <p:cNvPr id="29" name="Image 28">
            <a:extLst>
              <a:ext uri="{FF2B5EF4-FFF2-40B4-BE49-F238E27FC236}">
                <a16:creationId xmlns:a16="http://schemas.microsoft.com/office/drawing/2014/main" id="{86DC73AA-D24C-46DF-B3D4-3DFF83E2DA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73287" y="2286157"/>
            <a:ext cx="861139" cy="863600"/>
          </a:xfrm>
          <a:prstGeom prst="rect">
            <a:avLst/>
          </a:prstGeom>
        </p:spPr>
      </p:pic>
      <p:pic>
        <p:nvPicPr>
          <p:cNvPr id="30" name="Image 29">
            <a:extLst>
              <a:ext uri="{FF2B5EF4-FFF2-40B4-BE49-F238E27FC236}">
                <a16:creationId xmlns:a16="http://schemas.microsoft.com/office/drawing/2014/main" id="{C014FA63-A3E9-4F84-A762-E0CB68CF35F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7183" y="3382167"/>
            <a:ext cx="504190" cy="689215"/>
          </a:xfrm>
          <a:prstGeom prst="rect">
            <a:avLst/>
          </a:prstGeom>
        </p:spPr>
      </p:pic>
    </p:spTree>
    <p:extLst>
      <p:ext uri="{BB962C8B-B14F-4D97-AF65-F5344CB8AC3E}">
        <p14:creationId xmlns:p14="http://schemas.microsoft.com/office/powerpoint/2010/main" val="3155623042"/>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13638</TotalTime>
  <Words>3599</Words>
  <Application>Microsoft Office PowerPoint</Application>
  <PresentationFormat>Affichage à l'écran (4:3)</PresentationFormat>
  <Paragraphs>503</Paragraphs>
  <Slides>23</Slides>
  <Notes>17</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23</vt:i4>
      </vt:variant>
    </vt:vector>
  </HeadingPairs>
  <TitlesOfParts>
    <vt:vector size="28" baseType="lpstr">
      <vt:lpstr>Arial</vt:lpstr>
      <vt:lpstr>Calibri</vt:lpstr>
      <vt:lpstr>Calibri Light</vt:lpstr>
      <vt:lpstr>Titillium</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Xavier</dc:creator>
  <cp:lastModifiedBy>Claire Bernabe</cp:lastModifiedBy>
  <cp:revision>1009</cp:revision>
  <cp:lastPrinted>2018-12-04T13:52:44Z</cp:lastPrinted>
  <dcterms:created xsi:type="dcterms:W3CDTF">2017-05-14T19:30:10Z</dcterms:created>
  <dcterms:modified xsi:type="dcterms:W3CDTF">2019-06-05T09:51:42Z</dcterms:modified>
</cp:coreProperties>
</file>